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9"/>
  </p:notesMasterIdLst>
  <p:handoutMasterIdLst>
    <p:handoutMasterId r:id="rId40"/>
  </p:handoutMasterIdLst>
  <p:sldIdLst>
    <p:sldId id="385" r:id="rId6"/>
    <p:sldId id="379" r:id="rId7"/>
    <p:sldId id="283" r:id="rId8"/>
    <p:sldId id="288" r:id="rId9"/>
    <p:sldId id="380" r:id="rId10"/>
    <p:sldId id="343" r:id="rId11"/>
    <p:sldId id="421" r:id="rId12"/>
    <p:sldId id="382" r:id="rId13"/>
    <p:sldId id="280" r:id="rId14"/>
    <p:sldId id="261" r:id="rId15"/>
    <p:sldId id="383" r:id="rId16"/>
    <p:sldId id="384" r:id="rId17"/>
    <p:sldId id="285" r:id="rId18"/>
    <p:sldId id="419" r:id="rId19"/>
    <p:sldId id="371" r:id="rId20"/>
    <p:sldId id="372" r:id="rId21"/>
    <p:sldId id="358" r:id="rId22"/>
    <p:sldId id="370" r:id="rId23"/>
    <p:sldId id="327" r:id="rId24"/>
    <p:sldId id="342" r:id="rId25"/>
    <p:sldId id="420" r:id="rId26"/>
    <p:sldId id="390" r:id="rId27"/>
    <p:sldId id="391" r:id="rId28"/>
    <p:sldId id="393" r:id="rId29"/>
    <p:sldId id="364" r:id="rId30"/>
    <p:sldId id="352" r:id="rId31"/>
    <p:sldId id="353" r:id="rId32"/>
    <p:sldId id="354" r:id="rId33"/>
    <p:sldId id="361" r:id="rId34"/>
    <p:sldId id="334" r:id="rId35"/>
    <p:sldId id="417" r:id="rId36"/>
    <p:sldId id="414" r:id="rId37"/>
    <p:sldId id="36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139" autoAdjust="0"/>
    <p:restoredTop sz="86318" autoAdjust="0"/>
  </p:normalViewPr>
  <p:slideViewPr>
    <p:cSldViewPr snapToGrid="0">
      <p:cViewPr varScale="1">
        <p:scale>
          <a:sx n="95" d="100"/>
          <a:sy n="95" d="100"/>
        </p:scale>
        <p:origin x="396" y="90"/>
      </p:cViewPr>
      <p:guideLst>
        <p:guide orient="horz" pos="2160"/>
        <p:guide pos="3840"/>
      </p:guideLst>
    </p:cSldViewPr>
  </p:slideViewPr>
  <p:notesTextViewPr>
    <p:cViewPr>
      <p:scale>
        <a:sx n="3" d="2"/>
        <a:sy n="3" d="2"/>
      </p:scale>
      <p:origin x="0" y="0"/>
    </p:cViewPr>
  </p:notesTextViewPr>
  <p:notesViewPr>
    <p:cSldViewPr snapToGrid="0">
      <p:cViewPr varScale="1">
        <p:scale>
          <a:sx n="82" d="100"/>
          <a:sy n="82" d="100"/>
        </p:scale>
        <p:origin x="323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1FCDBC-2F23-4703-BF2A-ED065EA32875}"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95330A31-8A94-4043-A510-6C3C6D278646}">
      <dgm:prSet/>
      <dgm:spPr/>
      <dgm:t>
        <a:bodyPr/>
        <a:lstStyle/>
        <a:p>
          <a:r>
            <a:rPr lang="en-US"/>
            <a:t>Reduce and avoid flood damage to insurable property</a:t>
          </a:r>
          <a:br>
            <a:rPr lang="en-US"/>
          </a:br>
          <a:endParaRPr lang="en-US"/>
        </a:p>
      </dgm:t>
    </dgm:pt>
    <dgm:pt modelId="{3C9EF1DE-FC8B-4591-B174-9139EBEE34AC}" type="parTrans" cxnId="{0F01E84F-17B8-4282-8467-A90B4076ADAC}">
      <dgm:prSet/>
      <dgm:spPr/>
      <dgm:t>
        <a:bodyPr/>
        <a:lstStyle/>
        <a:p>
          <a:endParaRPr lang="en-US"/>
        </a:p>
      </dgm:t>
    </dgm:pt>
    <dgm:pt modelId="{5A1055E2-0374-4C79-AD9F-1C18F6A90505}" type="sibTrans" cxnId="{0F01E84F-17B8-4282-8467-A90B4076ADAC}">
      <dgm:prSet/>
      <dgm:spPr/>
      <dgm:t>
        <a:bodyPr/>
        <a:lstStyle/>
        <a:p>
          <a:endParaRPr lang="en-US"/>
        </a:p>
      </dgm:t>
    </dgm:pt>
    <dgm:pt modelId="{789BE7DC-7679-43E1-9BD9-118BDD8842EF}">
      <dgm:prSet/>
      <dgm:spPr/>
      <dgm:t>
        <a:bodyPr/>
        <a:lstStyle/>
        <a:p>
          <a:r>
            <a:rPr lang="en-US"/>
            <a:t>Strengthen and support the insurance part of FEMA, which is the NFIP</a:t>
          </a:r>
          <a:br>
            <a:rPr lang="en-US"/>
          </a:br>
          <a:endParaRPr lang="en-US"/>
        </a:p>
      </dgm:t>
    </dgm:pt>
    <dgm:pt modelId="{D685862B-6410-4EFC-AC68-DA0FC51EF67C}" type="parTrans" cxnId="{3B9739A3-5256-4495-94DB-5225FD0529A9}">
      <dgm:prSet/>
      <dgm:spPr/>
      <dgm:t>
        <a:bodyPr/>
        <a:lstStyle/>
        <a:p>
          <a:endParaRPr lang="en-US"/>
        </a:p>
      </dgm:t>
    </dgm:pt>
    <dgm:pt modelId="{74DE2752-C7D8-4333-B047-85461F4824A6}" type="sibTrans" cxnId="{3B9739A3-5256-4495-94DB-5225FD0529A9}">
      <dgm:prSet/>
      <dgm:spPr/>
      <dgm:t>
        <a:bodyPr/>
        <a:lstStyle/>
        <a:p>
          <a:endParaRPr lang="en-US"/>
        </a:p>
      </dgm:t>
    </dgm:pt>
    <dgm:pt modelId="{A3FF6482-73D2-40AA-B0B0-58B6FCF7FC25}">
      <dgm:prSet/>
      <dgm:spPr/>
      <dgm:t>
        <a:bodyPr/>
        <a:lstStyle/>
        <a:p>
          <a:r>
            <a:rPr lang="en-US"/>
            <a:t>Rewards towns by way of a discount on their NFIP policies</a:t>
          </a:r>
        </a:p>
      </dgm:t>
    </dgm:pt>
    <dgm:pt modelId="{AD619470-498F-4A89-AA8C-1FBBACA86563}" type="parTrans" cxnId="{17BD65F5-6E31-47E3-81F2-FFE6BA62375A}">
      <dgm:prSet/>
      <dgm:spPr/>
      <dgm:t>
        <a:bodyPr/>
        <a:lstStyle/>
        <a:p>
          <a:endParaRPr lang="en-US"/>
        </a:p>
      </dgm:t>
    </dgm:pt>
    <dgm:pt modelId="{000D9EF9-9C1A-4092-8902-195E81317B06}" type="sibTrans" cxnId="{17BD65F5-6E31-47E3-81F2-FFE6BA62375A}">
      <dgm:prSet/>
      <dgm:spPr/>
      <dgm:t>
        <a:bodyPr/>
        <a:lstStyle/>
        <a:p>
          <a:endParaRPr lang="en-US"/>
        </a:p>
      </dgm:t>
    </dgm:pt>
    <dgm:pt modelId="{041BCA26-4265-4A58-AE49-D473B1637351}" type="pres">
      <dgm:prSet presAssocID="{5C1FCDBC-2F23-4703-BF2A-ED065EA32875}" presName="linear" presStyleCnt="0">
        <dgm:presLayoutVars>
          <dgm:animLvl val="lvl"/>
          <dgm:resizeHandles val="exact"/>
        </dgm:presLayoutVars>
      </dgm:prSet>
      <dgm:spPr/>
    </dgm:pt>
    <dgm:pt modelId="{4ACB21F9-51B4-49C0-BEE9-93A95F711C9E}" type="pres">
      <dgm:prSet presAssocID="{95330A31-8A94-4043-A510-6C3C6D278646}" presName="parentText" presStyleLbl="node1" presStyleIdx="0" presStyleCnt="3">
        <dgm:presLayoutVars>
          <dgm:chMax val="0"/>
          <dgm:bulletEnabled val="1"/>
        </dgm:presLayoutVars>
      </dgm:prSet>
      <dgm:spPr/>
    </dgm:pt>
    <dgm:pt modelId="{9D3C6BFD-E469-44A4-BBB5-28A776B4421B}" type="pres">
      <dgm:prSet presAssocID="{5A1055E2-0374-4C79-AD9F-1C18F6A90505}" presName="spacer" presStyleCnt="0"/>
      <dgm:spPr/>
    </dgm:pt>
    <dgm:pt modelId="{9B04E289-35ED-4D00-AB82-9ACBC4DF033E}" type="pres">
      <dgm:prSet presAssocID="{789BE7DC-7679-43E1-9BD9-118BDD8842EF}" presName="parentText" presStyleLbl="node1" presStyleIdx="1" presStyleCnt="3">
        <dgm:presLayoutVars>
          <dgm:chMax val="0"/>
          <dgm:bulletEnabled val="1"/>
        </dgm:presLayoutVars>
      </dgm:prSet>
      <dgm:spPr/>
    </dgm:pt>
    <dgm:pt modelId="{E727017C-E44C-4B07-942C-0C36A60D3D5A}" type="pres">
      <dgm:prSet presAssocID="{74DE2752-C7D8-4333-B047-85461F4824A6}" presName="spacer" presStyleCnt="0"/>
      <dgm:spPr/>
    </dgm:pt>
    <dgm:pt modelId="{DAF0467B-0EB9-40D2-AE2D-6EB284BB95C5}" type="pres">
      <dgm:prSet presAssocID="{A3FF6482-73D2-40AA-B0B0-58B6FCF7FC25}" presName="parentText" presStyleLbl="node1" presStyleIdx="2" presStyleCnt="3">
        <dgm:presLayoutVars>
          <dgm:chMax val="0"/>
          <dgm:bulletEnabled val="1"/>
        </dgm:presLayoutVars>
      </dgm:prSet>
      <dgm:spPr/>
    </dgm:pt>
  </dgm:ptLst>
  <dgm:cxnLst>
    <dgm:cxn modelId="{2967920B-8ABF-40FA-986A-B0AD9E3430F5}" type="presOf" srcId="{5C1FCDBC-2F23-4703-BF2A-ED065EA32875}" destId="{041BCA26-4265-4A58-AE49-D473B1637351}" srcOrd="0" destOrd="0" presId="urn:microsoft.com/office/officeart/2005/8/layout/vList2"/>
    <dgm:cxn modelId="{5DDEE711-EA14-477D-B956-1E4ACC70C29F}" type="presOf" srcId="{789BE7DC-7679-43E1-9BD9-118BDD8842EF}" destId="{9B04E289-35ED-4D00-AB82-9ACBC4DF033E}" srcOrd="0" destOrd="0" presId="urn:microsoft.com/office/officeart/2005/8/layout/vList2"/>
    <dgm:cxn modelId="{0F01E84F-17B8-4282-8467-A90B4076ADAC}" srcId="{5C1FCDBC-2F23-4703-BF2A-ED065EA32875}" destId="{95330A31-8A94-4043-A510-6C3C6D278646}" srcOrd="0" destOrd="0" parTransId="{3C9EF1DE-FC8B-4591-B174-9139EBEE34AC}" sibTransId="{5A1055E2-0374-4C79-AD9F-1C18F6A90505}"/>
    <dgm:cxn modelId="{34A5AF71-9FA2-4803-A51D-B994F1A417E5}" type="presOf" srcId="{A3FF6482-73D2-40AA-B0B0-58B6FCF7FC25}" destId="{DAF0467B-0EB9-40D2-AE2D-6EB284BB95C5}" srcOrd="0" destOrd="0" presId="urn:microsoft.com/office/officeart/2005/8/layout/vList2"/>
    <dgm:cxn modelId="{3B9739A3-5256-4495-94DB-5225FD0529A9}" srcId="{5C1FCDBC-2F23-4703-BF2A-ED065EA32875}" destId="{789BE7DC-7679-43E1-9BD9-118BDD8842EF}" srcOrd="1" destOrd="0" parTransId="{D685862B-6410-4EFC-AC68-DA0FC51EF67C}" sibTransId="{74DE2752-C7D8-4333-B047-85461F4824A6}"/>
    <dgm:cxn modelId="{2503A6C8-BAFB-44AE-8986-A2926A96DCF3}" type="presOf" srcId="{95330A31-8A94-4043-A510-6C3C6D278646}" destId="{4ACB21F9-51B4-49C0-BEE9-93A95F711C9E}" srcOrd="0" destOrd="0" presId="urn:microsoft.com/office/officeart/2005/8/layout/vList2"/>
    <dgm:cxn modelId="{17BD65F5-6E31-47E3-81F2-FFE6BA62375A}" srcId="{5C1FCDBC-2F23-4703-BF2A-ED065EA32875}" destId="{A3FF6482-73D2-40AA-B0B0-58B6FCF7FC25}" srcOrd="2" destOrd="0" parTransId="{AD619470-498F-4A89-AA8C-1FBBACA86563}" sibTransId="{000D9EF9-9C1A-4092-8902-195E81317B06}"/>
    <dgm:cxn modelId="{A80609DB-AB8F-4541-9418-4C460FAE3F3D}" type="presParOf" srcId="{041BCA26-4265-4A58-AE49-D473B1637351}" destId="{4ACB21F9-51B4-49C0-BEE9-93A95F711C9E}" srcOrd="0" destOrd="0" presId="urn:microsoft.com/office/officeart/2005/8/layout/vList2"/>
    <dgm:cxn modelId="{C4F6B599-AE52-4A3C-93DE-338B020CFDDF}" type="presParOf" srcId="{041BCA26-4265-4A58-AE49-D473B1637351}" destId="{9D3C6BFD-E469-44A4-BBB5-28A776B4421B}" srcOrd="1" destOrd="0" presId="urn:microsoft.com/office/officeart/2005/8/layout/vList2"/>
    <dgm:cxn modelId="{D00E743B-A444-4BA1-AFF6-494FDA52C901}" type="presParOf" srcId="{041BCA26-4265-4A58-AE49-D473B1637351}" destId="{9B04E289-35ED-4D00-AB82-9ACBC4DF033E}" srcOrd="2" destOrd="0" presId="urn:microsoft.com/office/officeart/2005/8/layout/vList2"/>
    <dgm:cxn modelId="{149682CB-1156-4252-85E6-E5A12D34F705}" type="presParOf" srcId="{041BCA26-4265-4A58-AE49-D473B1637351}" destId="{E727017C-E44C-4B07-942C-0C36A60D3D5A}" srcOrd="3" destOrd="0" presId="urn:microsoft.com/office/officeart/2005/8/layout/vList2"/>
    <dgm:cxn modelId="{79FCEA57-61AA-48AB-93FD-258ECD6B5F8E}" type="presParOf" srcId="{041BCA26-4265-4A58-AE49-D473B1637351}" destId="{DAF0467B-0EB9-40D2-AE2D-6EB284BB95C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BDE2B3-F74A-4904-9434-C295740D04C3}"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A289B0B5-DB61-424A-BA9A-6F21D23E74B2}">
      <dgm:prSet/>
      <dgm:spPr/>
      <dgm:t>
        <a:bodyPr/>
        <a:lstStyle/>
        <a:p>
          <a:r>
            <a:rPr lang="en-US"/>
            <a:t>Public information activities</a:t>
          </a:r>
        </a:p>
      </dgm:t>
    </dgm:pt>
    <dgm:pt modelId="{EE8B458A-72C1-401D-9C47-35E4B8F65992}" type="parTrans" cxnId="{A5EEE355-5B60-4E98-A5F8-C34EB12D2133}">
      <dgm:prSet/>
      <dgm:spPr/>
      <dgm:t>
        <a:bodyPr/>
        <a:lstStyle/>
        <a:p>
          <a:endParaRPr lang="en-US"/>
        </a:p>
      </dgm:t>
    </dgm:pt>
    <dgm:pt modelId="{8EB4DA12-645D-466F-B46E-1EB0C053688E}" type="sibTrans" cxnId="{A5EEE355-5B60-4E98-A5F8-C34EB12D2133}">
      <dgm:prSet/>
      <dgm:spPr/>
      <dgm:t>
        <a:bodyPr/>
        <a:lstStyle/>
        <a:p>
          <a:endParaRPr lang="en-US"/>
        </a:p>
      </dgm:t>
    </dgm:pt>
    <dgm:pt modelId="{A39103C5-412C-4F3E-8E5B-D8B67F8B82DE}">
      <dgm:prSet/>
      <dgm:spPr/>
      <dgm:t>
        <a:bodyPr/>
        <a:lstStyle/>
        <a:p>
          <a:r>
            <a:rPr lang="en-US" dirty="0"/>
            <a:t>Online elevation certificates and Flood Insurance Rate Maps available</a:t>
          </a:r>
        </a:p>
      </dgm:t>
    </dgm:pt>
    <dgm:pt modelId="{D8906D00-30EA-423C-A3CF-3EEC954D8AAB}" type="parTrans" cxnId="{EAC84FFE-ABF9-4585-ACD8-60ACBCBD0157}">
      <dgm:prSet/>
      <dgm:spPr/>
      <dgm:t>
        <a:bodyPr/>
        <a:lstStyle/>
        <a:p>
          <a:endParaRPr lang="en-US"/>
        </a:p>
      </dgm:t>
    </dgm:pt>
    <dgm:pt modelId="{04722116-CA82-4ADF-B530-3B007CF959C5}" type="sibTrans" cxnId="{EAC84FFE-ABF9-4585-ACD8-60ACBCBD0157}">
      <dgm:prSet/>
      <dgm:spPr/>
      <dgm:t>
        <a:bodyPr/>
        <a:lstStyle/>
        <a:p>
          <a:endParaRPr lang="en-US"/>
        </a:p>
      </dgm:t>
    </dgm:pt>
    <dgm:pt modelId="{212DC369-3A92-46AF-BDC4-5ACF5B62228B}">
      <dgm:prSet/>
      <dgm:spPr/>
      <dgm:t>
        <a:bodyPr/>
        <a:lstStyle/>
        <a:p>
          <a:r>
            <a:rPr lang="en-US" dirty="0"/>
            <a:t>Annual resident outreach, provide FIRM zone and requirements to callers </a:t>
          </a:r>
        </a:p>
      </dgm:t>
    </dgm:pt>
    <dgm:pt modelId="{0048BBE2-0496-445A-ADC8-D1225537FF38}" type="parTrans" cxnId="{4C226E19-97E8-4884-890D-C7A9FBD22477}">
      <dgm:prSet/>
      <dgm:spPr/>
      <dgm:t>
        <a:bodyPr/>
        <a:lstStyle/>
        <a:p>
          <a:endParaRPr lang="en-US"/>
        </a:p>
      </dgm:t>
    </dgm:pt>
    <dgm:pt modelId="{E8A3C5D7-215F-497E-A2ED-81FC35260B33}" type="sibTrans" cxnId="{4C226E19-97E8-4884-890D-C7A9FBD22477}">
      <dgm:prSet/>
      <dgm:spPr/>
      <dgm:t>
        <a:bodyPr/>
        <a:lstStyle/>
        <a:p>
          <a:endParaRPr lang="en-US"/>
        </a:p>
      </dgm:t>
    </dgm:pt>
    <dgm:pt modelId="{1FB2B370-04BD-4F3E-A2ED-7373D590B1AC}">
      <dgm:prSet/>
      <dgm:spPr/>
      <dgm:t>
        <a:bodyPr/>
        <a:lstStyle/>
        <a:p>
          <a:r>
            <a:rPr lang="en-US"/>
            <a:t>Mapping and Regulatory Activities</a:t>
          </a:r>
        </a:p>
      </dgm:t>
    </dgm:pt>
    <dgm:pt modelId="{4979FC33-D857-4C0D-AEA4-4B8007556768}" type="parTrans" cxnId="{BFD51DD5-B77B-4CE9-A0DA-E4EAC0DA53E9}">
      <dgm:prSet/>
      <dgm:spPr/>
      <dgm:t>
        <a:bodyPr/>
        <a:lstStyle/>
        <a:p>
          <a:endParaRPr lang="en-US"/>
        </a:p>
      </dgm:t>
    </dgm:pt>
    <dgm:pt modelId="{5B0DB752-20D4-4AE8-AD3F-DE3682C43D2C}" type="sibTrans" cxnId="{BFD51DD5-B77B-4CE9-A0DA-E4EAC0DA53E9}">
      <dgm:prSet/>
      <dgm:spPr/>
      <dgm:t>
        <a:bodyPr/>
        <a:lstStyle/>
        <a:p>
          <a:endParaRPr lang="en-US"/>
        </a:p>
      </dgm:t>
    </dgm:pt>
    <dgm:pt modelId="{10DD8FCF-EBB4-411C-9023-63D6A95C0900}">
      <dgm:prSet/>
      <dgm:spPr/>
      <dgm:t>
        <a:bodyPr/>
        <a:lstStyle/>
        <a:p>
          <a:r>
            <a:rPr lang="en-US" dirty="0"/>
            <a:t>Continue Open Space, Building Code and Floodplain Management enforcement</a:t>
          </a:r>
          <a:br>
            <a:rPr lang="en-US" dirty="0"/>
          </a:br>
          <a:endParaRPr lang="en-US" dirty="0"/>
        </a:p>
      </dgm:t>
    </dgm:pt>
    <dgm:pt modelId="{C3D1DDFB-AEA9-41DD-BD6E-13B80B62305E}" type="parTrans" cxnId="{AE1244BA-1EC9-4A99-BD42-B0CD112D36EA}">
      <dgm:prSet/>
      <dgm:spPr/>
      <dgm:t>
        <a:bodyPr/>
        <a:lstStyle/>
        <a:p>
          <a:endParaRPr lang="en-US"/>
        </a:p>
      </dgm:t>
    </dgm:pt>
    <dgm:pt modelId="{7216E588-8615-4A9C-8062-BF75FA6F71B5}" type="sibTrans" cxnId="{AE1244BA-1EC9-4A99-BD42-B0CD112D36EA}">
      <dgm:prSet/>
      <dgm:spPr/>
      <dgm:t>
        <a:bodyPr/>
        <a:lstStyle/>
        <a:p>
          <a:endParaRPr lang="en-US"/>
        </a:p>
      </dgm:t>
    </dgm:pt>
    <dgm:pt modelId="{E4CA6F59-224A-436E-A78E-9184BE563D6D}">
      <dgm:prSet/>
      <dgm:spPr/>
      <dgm:t>
        <a:bodyPr/>
        <a:lstStyle/>
        <a:p>
          <a:r>
            <a:rPr lang="en-US" dirty="0"/>
            <a:t>Flood Hazard ordinance revised, stormwater management, new construction regulated in accordance with FEMA’s Preliminary Flood Hazard data.</a:t>
          </a:r>
        </a:p>
      </dgm:t>
    </dgm:pt>
    <dgm:pt modelId="{7B5D0D36-EC94-4A1C-93C7-25C3F77AB71B}" type="parTrans" cxnId="{678C04A7-A502-4561-9DA8-F9F439298B58}">
      <dgm:prSet/>
      <dgm:spPr/>
      <dgm:t>
        <a:bodyPr/>
        <a:lstStyle/>
        <a:p>
          <a:endParaRPr lang="en-US"/>
        </a:p>
      </dgm:t>
    </dgm:pt>
    <dgm:pt modelId="{785FDF56-4DCE-4690-8BC6-5EE891115EC5}" type="sibTrans" cxnId="{678C04A7-A502-4561-9DA8-F9F439298B58}">
      <dgm:prSet/>
      <dgm:spPr/>
      <dgm:t>
        <a:bodyPr/>
        <a:lstStyle/>
        <a:p>
          <a:endParaRPr lang="en-US"/>
        </a:p>
      </dgm:t>
    </dgm:pt>
    <dgm:pt modelId="{C6397EB8-E373-4BC2-93D8-65925B47E45F}">
      <dgm:prSet/>
      <dgm:spPr/>
      <dgm:t>
        <a:bodyPr/>
        <a:lstStyle/>
        <a:p>
          <a:endParaRPr lang="en-US" dirty="0"/>
        </a:p>
      </dgm:t>
    </dgm:pt>
    <dgm:pt modelId="{78D0B37B-21D4-41CB-BA52-1F09D4E5C822}" type="parTrans" cxnId="{8398FE0E-4B4B-42D1-9CA0-785C4C311FAB}">
      <dgm:prSet/>
      <dgm:spPr/>
      <dgm:t>
        <a:bodyPr/>
        <a:lstStyle/>
        <a:p>
          <a:endParaRPr lang="en-US"/>
        </a:p>
      </dgm:t>
    </dgm:pt>
    <dgm:pt modelId="{890BB002-A32B-48F4-9E62-A49E697FAC8A}" type="sibTrans" cxnId="{8398FE0E-4B4B-42D1-9CA0-785C4C311FAB}">
      <dgm:prSet/>
      <dgm:spPr/>
    </dgm:pt>
    <dgm:pt modelId="{155365A4-9982-4B8F-8599-A335971840E3}" type="pres">
      <dgm:prSet presAssocID="{B6BDE2B3-F74A-4904-9434-C295740D04C3}" presName="Name0" presStyleCnt="0">
        <dgm:presLayoutVars>
          <dgm:dir/>
          <dgm:animLvl val="lvl"/>
          <dgm:resizeHandles val="exact"/>
        </dgm:presLayoutVars>
      </dgm:prSet>
      <dgm:spPr/>
    </dgm:pt>
    <dgm:pt modelId="{8FE1DB72-4737-4A50-B4B0-C8231B616D58}" type="pres">
      <dgm:prSet presAssocID="{A289B0B5-DB61-424A-BA9A-6F21D23E74B2}" presName="composite" presStyleCnt="0"/>
      <dgm:spPr/>
    </dgm:pt>
    <dgm:pt modelId="{B703835E-70B8-4FEB-A852-65FBEA1D08BB}" type="pres">
      <dgm:prSet presAssocID="{A289B0B5-DB61-424A-BA9A-6F21D23E74B2}" presName="parTx" presStyleLbl="alignNode1" presStyleIdx="0" presStyleCnt="2">
        <dgm:presLayoutVars>
          <dgm:chMax val="0"/>
          <dgm:chPref val="0"/>
          <dgm:bulletEnabled val="1"/>
        </dgm:presLayoutVars>
      </dgm:prSet>
      <dgm:spPr/>
    </dgm:pt>
    <dgm:pt modelId="{CAA4A669-2C30-47F8-BE5D-D9F43EE824F0}" type="pres">
      <dgm:prSet presAssocID="{A289B0B5-DB61-424A-BA9A-6F21D23E74B2}" presName="desTx" presStyleLbl="alignAccFollowNode1" presStyleIdx="0" presStyleCnt="2">
        <dgm:presLayoutVars>
          <dgm:bulletEnabled val="1"/>
        </dgm:presLayoutVars>
      </dgm:prSet>
      <dgm:spPr/>
    </dgm:pt>
    <dgm:pt modelId="{F6594447-5F09-4698-9D54-5666500F0CC6}" type="pres">
      <dgm:prSet presAssocID="{8EB4DA12-645D-466F-B46E-1EB0C053688E}" presName="space" presStyleCnt="0"/>
      <dgm:spPr/>
    </dgm:pt>
    <dgm:pt modelId="{27B70409-14BD-4505-A74D-515D60EE7ACC}" type="pres">
      <dgm:prSet presAssocID="{1FB2B370-04BD-4F3E-A2ED-7373D590B1AC}" presName="composite" presStyleCnt="0"/>
      <dgm:spPr/>
    </dgm:pt>
    <dgm:pt modelId="{9CF07AAD-8748-42CD-8370-39DC02F583BA}" type="pres">
      <dgm:prSet presAssocID="{1FB2B370-04BD-4F3E-A2ED-7373D590B1AC}" presName="parTx" presStyleLbl="alignNode1" presStyleIdx="1" presStyleCnt="2">
        <dgm:presLayoutVars>
          <dgm:chMax val="0"/>
          <dgm:chPref val="0"/>
          <dgm:bulletEnabled val="1"/>
        </dgm:presLayoutVars>
      </dgm:prSet>
      <dgm:spPr/>
    </dgm:pt>
    <dgm:pt modelId="{C4954390-230D-4D5C-A1F3-C5CBDAB958F4}" type="pres">
      <dgm:prSet presAssocID="{1FB2B370-04BD-4F3E-A2ED-7373D590B1AC}" presName="desTx" presStyleLbl="alignAccFollowNode1" presStyleIdx="1" presStyleCnt="2">
        <dgm:presLayoutVars>
          <dgm:bulletEnabled val="1"/>
        </dgm:presLayoutVars>
      </dgm:prSet>
      <dgm:spPr/>
    </dgm:pt>
  </dgm:ptLst>
  <dgm:cxnLst>
    <dgm:cxn modelId="{8398FE0E-4B4B-42D1-9CA0-785C4C311FAB}" srcId="{A289B0B5-DB61-424A-BA9A-6F21D23E74B2}" destId="{C6397EB8-E373-4BC2-93D8-65925B47E45F}" srcOrd="1" destOrd="0" parTransId="{78D0B37B-21D4-41CB-BA52-1F09D4E5C822}" sibTransId="{890BB002-A32B-48F4-9E62-A49E697FAC8A}"/>
    <dgm:cxn modelId="{4C226E19-97E8-4884-890D-C7A9FBD22477}" srcId="{A289B0B5-DB61-424A-BA9A-6F21D23E74B2}" destId="{212DC369-3A92-46AF-BDC4-5ACF5B62228B}" srcOrd="2" destOrd="0" parTransId="{0048BBE2-0496-445A-ADC8-D1225537FF38}" sibTransId="{E8A3C5D7-215F-497E-A2ED-81FC35260B33}"/>
    <dgm:cxn modelId="{D9E0212A-9C1E-47AC-9AE3-A8C092041580}" type="presOf" srcId="{A39103C5-412C-4F3E-8E5B-D8B67F8B82DE}" destId="{CAA4A669-2C30-47F8-BE5D-D9F43EE824F0}" srcOrd="0" destOrd="0" presId="urn:microsoft.com/office/officeart/2005/8/layout/hList1"/>
    <dgm:cxn modelId="{DFBCA947-8B4C-43BD-8F10-6E6FF6EBB0F2}" type="presOf" srcId="{212DC369-3A92-46AF-BDC4-5ACF5B62228B}" destId="{CAA4A669-2C30-47F8-BE5D-D9F43EE824F0}" srcOrd="0" destOrd="2" presId="urn:microsoft.com/office/officeart/2005/8/layout/hList1"/>
    <dgm:cxn modelId="{A5EEE355-5B60-4E98-A5F8-C34EB12D2133}" srcId="{B6BDE2B3-F74A-4904-9434-C295740D04C3}" destId="{A289B0B5-DB61-424A-BA9A-6F21D23E74B2}" srcOrd="0" destOrd="0" parTransId="{EE8B458A-72C1-401D-9C47-35E4B8F65992}" sibTransId="{8EB4DA12-645D-466F-B46E-1EB0C053688E}"/>
    <dgm:cxn modelId="{316CB4A1-DD8B-47E4-8F76-5C4023C074BC}" type="presOf" srcId="{10DD8FCF-EBB4-411C-9023-63D6A95C0900}" destId="{C4954390-230D-4D5C-A1F3-C5CBDAB958F4}" srcOrd="0" destOrd="0" presId="urn:microsoft.com/office/officeart/2005/8/layout/hList1"/>
    <dgm:cxn modelId="{AB47C4A2-4EB0-4FFE-A792-860260944E77}" type="presOf" srcId="{1FB2B370-04BD-4F3E-A2ED-7373D590B1AC}" destId="{9CF07AAD-8748-42CD-8370-39DC02F583BA}" srcOrd="0" destOrd="0" presId="urn:microsoft.com/office/officeart/2005/8/layout/hList1"/>
    <dgm:cxn modelId="{678C04A7-A502-4561-9DA8-F9F439298B58}" srcId="{1FB2B370-04BD-4F3E-A2ED-7373D590B1AC}" destId="{E4CA6F59-224A-436E-A78E-9184BE563D6D}" srcOrd="1" destOrd="0" parTransId="{7B5D0D36-EC94-4A1C-93C7-25C3F77AB71B}" sibTransId="{785FDF56-4DCE-4690-8BC6-5EE891115EC5}"/>
    <dgm:cxn modelId="{6964BDA7-C6F6-461B-B6EA-7E717C9A9B3D}" type="presOf" srcId="{B6BDE2B3-F74A-4904-9434-C295740D04C3}" destId="{155365A4-9982-4B8F-8599-A335971840E3}" srcOrd="0" destOrd="0" presId="urn:microsoft.com/office/officeart/2005/8/layout/hList1"/>
    <dgm:cxn modelId="{276E9EB4-8B81-425E-B6F9-5CD9A59BD427}" type="presOf" srcId="{C6397EB8-E373-4BC2-93D8-65925B47E45F}" destId="{CAA4A669-2C30-47F8-BE5D-D9F43EE824F0}" srcOrd="0" destOrd="1" presId="urn:microsoft.com/office/officeart/2005/8/layout/hList1"/>
    <dgm:cxn modelId="{AE1244BA-1EC9-4A99-BD42-B0CD112D36EA}" srcId="{1FB2B370-04BD-4F3E-A2ED-7373D590B1AC}" destId="{10DD8FCF-EBB4-411C-9023-63D6A95C0900}" srcOrd="0" destOrd="0" parTransId="{C3D1DDFB-AEA9-41DD-BD6E-13B80B62305E}" sibTransId="{7216E588-8615-4A9C-8062-BF75FA6F71B5}"/>
    <dgm:cxn modelId="{B09827C6-0C3E-4791-AC91-7D25BD4F1983}" type="presOf" srcId="{E4CA6F59-224A-436E-A78E-9184BE563D6D}" destId="{C4954390-230D-4D5C-A1F3-C5CBDAB958F4}" srcOrd="0" destOrd="1" presId="urn:microsoft.com/office/officeart/2005/8/layout/hList1"/>
    <dgm:cxn modelId="{BFD51DD5-B77B-4CE9-A0DA-E4EAC0DA53E9}" srcId="{B6BDE2B3-F74A-4904-9434-C295740D04C3}" destId="{1FB2B370-04BD-4F3E-A2ED-7373D590B1AC}" srcOrd="1" destOrd="0" parTransId="{4979FC33-D857-4C0D-AEA4-4B8007556768}" sibTransId="{5B0DB752-20D4-4AE8-AD3F-DE3682C43D2C}"/>
    <dgm:cxn modelId="{13DB93FD-5D60-4D37-BF70-D08CB62F74D0}" type="presOf" srcId="{A289B0B5-DB61-424A-BA9A-6F21D23E74B2}" destId="{B703835E-70B8-4FEB-A852-65FBEA1D08BB}" srcOrd="0" destOrd="0" presId="urn:microsoft.com/office/officeart/2005/8/layout/hList1"/>
    <dgm:cxn modelId="{EAC84FFE-ABF9-4585-ACD8-60ACBCBD0157}" srcId="{A289B0B5-DB61-424A-BA9A-6F21D23E74B2}" destId="{A39103C5-412C-4F3E-8E5B-D8B67F8B82DE}" srcOrd="0" destOrd="0" parTransId="{D8906D00-30EA-423C-A3CF-3EEC954D8AAB}" sibTransId="{04722116-CA82-4ADF-B530-3B007CF959C5}"/>
    <dgm:cxn modelId="{BF4A54D2-6E50-4FBF-A459-59F773D38105}" type="presParOf" srcId="{155365A4-9982-4B8F-8599-A335971840E3}" destId="{8FE1DB72-4737-4A50-B4B0-C8231B616D58}" srcOrd="0" destOrd="0" presId="urn:microsoft.com/office/officeart/2005/8/layout/hList1"/>
    <dgm:cxn modelId="{8DCFC5E6-ADFE-4B80-B04E-2841C41D914A}" type="presParOf" srcId="{8FE1DB72-4737-4A50-B4B0-C8231B616D58}" destId="{B703835E-70B8-4FEB-A852-65FBEA1D08BB}" srcOrd="0" destOrd="0" presId="urn:microsoft.com/office/officeart/2005/8/layout/hList1"/>
    <dgm:cxn modelId="{4132BE69-B281-4AA1-9F61-F9FBB4C47D29}" type="presParOf" srcId="{8FE1DB72-4737-4A50-B4B0-C8231B616D58}" destId="{CAA4A669-2C30-47F8-BE5D-D9F43EE824F0}" srcOrd="1" destOrd="0" presId="urn:microsoft.com/office/officeart/2005/8/layout/hList1"/>
    <dgm:cxn modelId="{C57800FD-EBD1-45C2-8B15-4F3CF1DD9638}" type="presParOf" srcId="{155365A4-9982-4B8F-8599-A335971840E3}" destId="{F6594447-5F09-4698-9D54-5666500F0CC6}" srcOrd="1" destOrd="0" presId="urn:microsoft.com/office/officeart/2005/8/layout/hList1"/>
    <dgm:cxn modelId="{1BD6ADC4-1E4A-4681-B34C-257686B70470}" type="presParOf" srcId="{155365A4-9982-4B8F-8599-A335971840E3}" destId="{27B70409-14BD-4505-A74D-515D60EE7ACC}" srcOrd="2" destOrd="0" presId="urn:microsoft.com/office/officeart/2005/8/layout/hList1"/>
    <dgm:cxn modelId="{A17E7561-6D55-4110-9DBE-4BF5E53FCB19}" type="presParOf" srcId="{27B70409-14BD-4505-A74D-515D60EE7ACC}" destId="{9CF07AAD-8748-42CD-8370-39DC02F583BA}" srcOrd="0" destOrd="0" presId="urn:microsoft.com/office/officeart/2005/8/layout/hList1"/>
    <dgm:cxn modelId="{B7B8C8FC-38C2-4C93-B2FE-203DAECC3C40}" type="presParOf" srcId="{27B70409-14BD-4505-A74D-515D60EE7ACC}" destId="{C4954390-230D-4D5C-A1F3-C5CBDAB958F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644256-2693-4FFB-936F-0A6C52310B7B}"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7C056963-3BD5-4EA5-A8BE-1EFBC8A6AC7E}">
      <dgm:prSet custT="1"/>
      <dgm:spPr/>
      <dgm:t>
        <a:bodyPr/>
        <a:lstStyle/>
        <a:p>
          <a:r>
            <a:rPr lang="en-US" sz="3200" b="0" i="0" dirty="0">
              <a:latin typeface="Arial" panose="020B0604020202020204" pitchFamily="34" charset="0"/>
              <a:cs typeface="Arial" panose="020B0604020202020204" pitchFamily="34" charset="0"/>
            </a:rPr>
            <a:t>With</a:t>
          </a:r>
          <a:r>
            <a:rPr lang="en-US" sz="3200" b="1" i="0" dirty="0">
              <a:latin typeface="Arial" panose="020B0604020202020204" pitchFamily="34" charset="0"/>
              <a:cs typeface="Arial" panose="020B0604020202020204" pitchFamily="34" charset="0"/>
            </a:rPr>
            <a:t> Risk Rating 2.0, </a:t>
          </a:r>
          <a:r>
            <a:rPr lang="en-US" sz="3200" b="0" i="0" dirty="0">
              <a:latin typeface="Arial" panose="020B0604020202020204" pitchFamily="34" charset="0"/>
              <a:cs typeface="Arial" panose="020B0604020202020204" pitchFamily="34" charset="0"/>
            </a:rPr>
            <a:t>FEMA has updated the NFIP risk rating methodology, effective</a:t>
          </a:r>
          <a:r>
            <a:rPr lang="en-US" sz="3200" b="0" i="1" dirty="0">
              <a:latin typeface="Arial" panose="020B0604020202020204" pitchFamily="34" charset="0"/>
              <a:cs typeface="Arial" panose="020B0604020202020204" pitchFamily="34" charset="0"/>
            </a:rPr>
            <a:t> March 31</a:t>
          </a:r>
          <a:r>
            <a:rPr lang="en-US" sz="3200" b="0" i="1" baseline="30000" dirty="0">
              <a:latin typeface="Arial" panose="020B0604020202020204" pitchFamily="34" charset="0"/>
              <a:cs typeface="Arial" panose="020B0604020202020204" pitchFamily="34" charset="0"/>
            </a:rPr>
            <a:t>st</a:t>
          </a:r>
          <a:r>
            <a:rPr lang="en-US" sz="3200" b="0" i="1" dirty="0">
              <a:latin typeface="Arial" panose="020B0604020202020204" pitchFamily="34" charset="0"/>
              <a:cs typeface="Arial" panose="020B0604020202020204" pitchFamily="34" charset="0"/>
            </a:rPr>
            <a:t>, 2023. </a:t>
          </a:r>
          <a:endParaRPr lang="en-US" sz="3200" i="1" dirty="0">
            <a:latin typeface="Arial" panose="020B0604020202020204" pitchFamily="34" charset="0"/>
            <a:cs typeface="Arial" panose="020B0604020202020204" pitchFamily="34" charset="0"/>
          </a:endParaRPr>
        </a:p>
      </dgm:t>
    </dgm:pt>
    <dgm:pt modelId="{C63C1955-E80B-426A-9D21-93F3D4B6107E}" type="parTrans" cxnId="{49535263-9647-43A9-B5C8-EED1B399DF11}">
      <dgm:prSet/>
      <dgm:spPr/>
      <dgm:t>
        <a:bodyPr/>
        <a:lstStyle/>
        <a:p>
          <a:endParaRPr lang="en-US"/>
        </a:p>
      </dgm:t>
    </dgm:pt>
    <dgm:pt modelId="{4337CC30-3742-432D-8126-E677AC3CE8F5}" type="sibTrans" cxnId="{49535263-9647-43A9-B5C8-EED1B399DF11}">
      <dgm:prSet/>
      <dgm:spPr/>
      <dgm:t>
        <a:bodyPr/>
        <a:lstStyle/>
        <a:p>
          <a:endParaRPr lang="en-US"/>
        </a:p>
      </dgm:t>
    </dgm:pt>
    <dgm:pt modelId="{1CDAE491-AD90-4605-A3E0-4F411B8E56B1}">
      <dgm:prSet custT="1"/>
      <dgm:spPr/>
      <dgm:t>
        <a:bodyPr/>
        <a:lstStyle/>
        <a:p>
          <a:endParaRPr lang="en-US" sz="3200" b="0" i="1" dirty="0">
            <a:latin typeface="Arial" panose="020B0604020202020204" pitchFamily="34" charset="0"/>
            <a:cs typeface="Arial" panose="020B0604020202020204" pitchFamily="34" charset="0"/>
          </a:endParaRPr>
        </a:p>
        <a:p>
          <a:r>
            <a:rPr lang="en-US" sz="3200" b="0" i="1" dirty="0">
              <a:latin typeface="Arial" panose="020B0604020202020204" pitchFamily="34" charset="0"/>
              <a:cs typeface="Arial" panose="020B0604020202020204" pitchFamily="34" charset="0"/>
            </a:rPr>
            <a:t>Cutting-edge technology is</a:t>
          </a:r>
          <a:r>
            <a:rPr lang="en-US" sz="3200" b="0" i="0" dirty="0">
              <a:latin typeface="Arial" panose="020B0604020202020204" pitchFamily="34" charset="0"/>
              <a:cs typeface="Arial" panose="020B0604020202020204" pitchFamily="34" charset="0"/>
            </a:rPr>
            <a:t> enabling FEMA to deliver rates that are </a:t>
          </a:r>
          <a:r>
            <a:rPr lang="en-US" sz="3200" b="0" i="1" dirty="0">
              <a:latin typeface="Arial" panose="020B0604020202020204" pitchFamily="34" charset="0"/>
              <a:cs typeface="Arial" panose="020B0604020202020204" pitchFamily="34" charset="0"/>
            </a:rPr>
            <a:t>actuarily sound, equitable, easier to understand </a:t>
          </a:r>
          <a:r>
            <a:rPr lang="en-US" sz="3200" b="0" i="0" dirty="0">
              <a:latin typeface="Arial" panose="020B0604020202020204" pitchFamily="34" charset="0"/>
              <a:cs typeface="Arial" panose="020B0604020202020204" pitchFamily="34" charset="0"/>
            </a:rPr>
            <a:t>and better reflect a property’s flood risk.</a:t>
          </a:r>
          <a:endParaRPr lang="en-US" sz="3200" dirty="0">
            <a:latin typeface="Arial" panose="020B0604020202020204" pitchFamily="34" charset="0"/>
            <a:cs typeface="Arial" panose="020B0604020202020204" pitchFamily="34" charset="0"/>
          </a:endParaRPr>
        </a:p>
      </dgm:t>
    </dgm:pt>
    <dgm:pt modelId="{4D67E015-3252-4EC4-A8B2-463313BBDC56}" type="parTrans" cxnId="{437D97EB-366D-464F-9EF8-7E6B3A3232CE}">
      <dgm:prSet/>
      <dgm:spPr/>
      <dgm:t>
        <a:bodyPr/>
        <a:lstStyle/>
        <a:p>
          <a:endParaRPr lang="en-US"/>
        </a:p>
      </dgm:t>
    </dgm:pt>
    <dgm:pt modelId="{F9C6201E-17F6-4DDD-B7E2-2621B23F5618}" type="sibTrans" cxnId="{437D97EB-366D-464F-9EF8-7E6B3A3232CE}">
      <dgm:prSet/>
      <dgm:spPr/>
      <dgm:t>
        <a:bodyPr/>
        <a:lstStyle/>
        <a:p>
          <a:endParaRPr lang="en-US"/>
        </a:p>
      </dgm:t>
    </dgm:pt>
    <dgm:pt modelId="{A6132CB3-AE87-44E4-A9A1-5777493B7454}" type="pres">
      <dgm:prSet presAssocID="{05644256-2693-4FFB-936F-0A6C52310B7B}" presName="vert0" presStyleCnt="0">
        <dgm:presLayoutVars>
          <dgm:dir/>
          <dgm:animOne val="branch"/>
          <dgm:animLvl val="lvl"/>
        </dgm:presLayoutVars>
      </dgm:prSet>
      <dgm:spPr/>
    </dgm:pt>
    <dgm:pt modelId="{DEE87028-2BCD-43E0-BF6D-64EB9BAFD743}" type="pres">
      <dgm:prSet presAssocID="{7C056963-3BD5-4EA5-A8BE-1EFBC8A6AC7E}" presName="thickLine" presStyleLbl="alignNode1" presStyleIdx="0" presStyleCnt="2"/>
      <dgm:spPr/>
    </dgm:pt>
    <dgm:pt modelId="{2DE6589E-673E-47B5-B625-65F4A31DDF37}" type="pres">
      <dgm:prSet presAssocID="{7C056963-3BD5-4EA5-A8BE-1EFBC8A6AC7E}" presName="horz1" presStyleCnt="0"/>
      <dgm:spPr/>
    </dgm:pt>
    <dgm:pt modelId="{1840DB09-4402-4B0B-8F16-F83BB5805688}" type="pres">
      <dgm:prSet presAssocID="{7C056963-3BD5-4EA5-A8BE-1EFBC8A6AC7E}" presName="tx1" presStyleLbl="revTx" presStyleIdx="0" presStyleCnt="2" custScaleY="69442"/>
      <dgm:spPr/>
    </dgm:pt>
    <dgm:pt modelId="{8D73E027-E963-46FE-9A2A-D60944A47920}" type="pres">
      <dgm:prSet presAssocID="{7C056963-3BD5-4EA5-A8BE-1EFBC8A6AC7E}" presName="vert1" presStyleCnt="0"/>
      <dgm:spPr/>
    </dgm:pt>
    <dgm:pt modelId="{37869579-2902-4103-9737-3E7C754F9A7D}" type="pres">
      <dgm:prSet presAssocID="{1CDAE491-AD90-4605-A3E0-4F411B8E56B1}" presName="thickLine" presStyleLbl="alignNode1" presStyleIdx="1" presStyleCnt="2"/>
      <dgm:spPr/>
    </dgm:pt>
    <dgm:pt modelId="{D5ABD2A8-3237-4204-AAEE-CC497C8879C1}" type="pres">
      <dgm:prSet presAssocID="{1CDAE491-AD90-4605-A3E0-4F411B8E56B1}" presName="horz1" presStyleCnt="0"/>
      <dgm:spPr/>
    </dgm:pt>
    <dgm:pt modelId="{BEEE2BDE-40B2-4030-ADA3-B60A4B07977E}" type="pres">
      <dgm:prSet presAssocID="{1CDAE491-AD90-4605-A3E0-4F411B8E56B1}" presName="tx1" presStyleLbl="revTx" presStyleIdx="1" presStyleCnt="2"/>
      <dgm:spPr/>
    </dgm:pt>
    <dgm:pt modelId="{C0F09E51-E9A5-4216-89BB-CAFFA51CD9E5}" type="pres">
      <dgm:prSet presAssocID="{1CDAE491-AD90-4605-A3E0-4F411B8E56B1}" presName="vert1" presStyleCnt="0"/>
      <dgm:spPr/>
    </dgm:pt>
  </dgm:ptLst>
  <dgm:cxnLst>
    <dgm:cxn modelId="{D92B531B-13BF-4316-9B24-0FFEBF6C4957}" type="presOf" srcId="{1CDAE491-AD90-4605-A3E0-4F411B8E56B1}" destId="{BEEE2BDE-40B2-4030-ADA3-B60A4B07977E}" srcOrd="0" destOrd="0" presId="urn:microsoft.com/office/officeart/2008/layout/LinedList"/>
    <dgm:cxn modelId="{6F43FE25-C75C-42BE-B23F-2F4086E07486}" type="presOf" srcId="{7C056963-3BD5-4EA5-A8BE-1EFBC8A6AC7E}" destId="{1840DB09-4402-4B0B-8F16-F83BB5805688}" srcOrd="0" destOrd="0" presId="urn:microsoft.com/office/officeart/2008/layout/LinedList"/>
    <dgm:cxn modelId="{49535263-9647-43A9-B5C8-EED1B399DF11}" srcId="{05644256-2693-4FFB-936F-0A6C52310B7B}" destId="{7C056963-3BD5-4EA5-A8BE-1EFBC8A6AC7E}" srcOrd="0" destOrd="0" parTransId="{C63C1955-E80B-426A-9D21-93F3D4B6107E}" sibTransId="{4337CC30-3742-432D-8126-E677AC3CE8F5}"/>
    <dgm:cxn modelId="{DAB30FAB-A768-4842-A87F-645D506A30F8}" type="presOf" srcId="{05644256-2693-4FFB-936F-0A6C52310B7B}" destId="{A6132CB3-AE87-44E4-A9A1-5777493B7454}" srcOrd="0" destOrd="0" presId="urn:microsoft.com/office/officeart/2008/layout/LinedList"/>
    <dgm:cxn modelId="{437D97EB-366D-464F-9EF8-7E6B3A3232CE}" srcId="{05644256-2693-4FFB-936F-0A6C52310B7B}" destId="{1CDAE491-AD90-4605-A3E0-4F411B8E56B1}" srcOrd="1" destOrd="0" parTransId="{4D67E015-3252-4EC4-A8B2-463313BBDC56}" sibTransId="{F9C6201E-17F6-4DDD-B7E2-2621B23F5618}"/>
    <dgm:cxn modelId="{763594FD-CFFA-4D57-A5A9-323344FB739E}" type="presParOf" srcId="{A6132CB3-AE87-44E4-A9A1-5777493B7454}" destId="{DEE87028-2BCD-43E0-BF6D-64EB9BAFD743}" srcOrd="0" destOrd="0" presId="urn:microsoft.com/office/officeart/2008/layout/LinedList"/>
    <dgm:cxn modelId="{80991726-49E5-4F58-AB46-507FB309E979}" type="presParOf" srcId="{A6132CB3-AE87-44E4-A9A1-5777493B7454}" destId="{2DE6589E-673E-47B5-B625-65F4A31DDF37}" srcOrd="1" destOrd="0" presId="urn:microsoft.com/office/officeart/2008/layout/LinedList"/>
    <dgm:cxn modelId="{C1364EC6-58F7-4A74-9D16-991C27C32C2B}" type="presParOf" srcId="{2DE6589E-673E-47B5-B625-65F4A31DDF37}" destId="{1840DB09-4402-4B0B-8F16-F83BB5805688}" srcOrd="0" destOrd="0" presId="urn:microsoft.com/office/officeart/2008/layout/LinedList"/>
    <dgm:cxn modelId="{6A284FFA-EE19-4BA2-8C91-BD5017FC7E83}" type="presParOf" srcId="{2DE6589E-673E-47B5-B625-65F4A31DDF37}" destId="{8D73E027-E963-46FE-9A2A-D60944A47920}" srcOrd="1" destOrd="0" presId="urn:microsoft.com/office/officeart/2008/layout/LinedList"/>
    <dgm:cxn modelId="{1ED831CF-3A46-4710-BB93-DB56089AC115}" type="presParOf" srcId="{A6132CB3-AE87-44E4-A9A1-5777493B7454}" destId="{37869579-2902-4103-9737-3E7C754F9A7D}" srcOrd="2" destOrd="0" presId="urn:microsoft.com/office/officeart/2008/layout/LinedList"/>
    <dgm:cxn modelId="{DC608F62-CAB8-4F7B-B408-596F1516F2CB}" type="presParOf" srcId="{A6132CB3-AE87-44E4-A9A1-5777493B7454}" destId="{D5ABD2A8-3237-4204-AAEE-CC497C8879C1}" srcOrd="3" destOrd="0" presId="urn:microsoft.com/office/officeart/2008/layout/LinedList"/>
    <dgm:cxn modelId="{FB97A9B5-51FE-41E4-BBC2-F44A9DD2931D}" type="presParOf" srcId="{D5ABD2A8-3237-4204-AAEE-CC497C8879C1}" destId="{BEEE2BDE-40B2-4030-ADA3-B60A4B07977E}" srcOrd="0" destOrd="0" presId="urn:microsoft.com/office/officeart/2008/layout/LinedList"/>
    <dgm:cxn modelId="{A6716B0D-7037-4037-B68A-E20160F49C3D}" type="presParOf" srcId="{D5ABD2A8-3237-4204-AAEE-CC497C8879C1}" destId="{C0F09E51-E9A5-4216-89BB-CAFFA51CD9E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CB21F9-51B4-49C0-BEE9-93A95F711C9E}">
      <dsp:nvSpPr>
        <dsp:cNvPr id="0" name=""/>
        <dsp:cNvSpPr/>
      </dsp:nvSpPr>
      <dsp:spPr>
        <a:xfrm>
          <a:off x="0" y="336960"/>
          <a:ext cx="6492875" cy="1474200"/>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Reduce and avoid flood damage to insurable property</a:t>
          </a:r>
          <a:br>
            <a:rPr lang="en-US" sz="2800" kern="1200"/>
          </a:br>
          <a:endParaRPr lang="en-US" sz="2800" kern="1200"/>
        </a:p>
      </dsp:txBody>
      <dsp:txXfrm>
        <a:off x="71965" y="408925"/>
        <a:ext cx="6348945" cy="1330270"/>
      </dsp:txXfrm>
    </dsp:sp>
    <dsp:sp modelId="{9B04E289-35ED-4D00-AB82-9ACBC4DF033E}">
      <dsp:nvSpPr>
        <dsp:cNvPr id="0" name=""/>
        <dsp:cNvSpPr/>
      </dsp:nvSpPr>
      <dsp:spPr>
        <a:xfrm>
          <a:off x="0" y="1891800"/>
          <a:ext cx="6492875" cy="1474200"/>
        </a:xfrm>
        <a:prstGeom prst="roundRect">
          <a:avLst/>
        </a:prstGeom>
        <a:gradFill rotWithShape="0">
          <a:gsLst>
            <a:gs pos="0">
              <a:schemeClr val="accent2">
                <a:hueOff val="56720"/>
                <a:satOff val="6519"/>
                <a:lumOff val="-5196"/>
                <a:alphaOff val="0"/>
                <a:shade val="85000"/>
                <a:satMod val="130000"/>
              </a:schemeClr>
            </a:gs>
            <a:gs pos="34000">
              <a:schemeClr val="accent2">
                <a:hueOff val="56720"/>
                <a:satOff val="6519"/>
                <a:lumOff val="-5196"/>
                <a:alphaOff val="0"/>
                <a:shade val="87000"/>
                <a:satMod val="125000"/>
              </a:schemeClr>
            </a:gs>
            <a:gs pos="70000">
              <a:schemeClr val="accent2">
                <a:hueOff val="56720"/>
                <a:satOff val="6519"/>
                <a:lumOff val="-5196"/>
                <a:alphaOff val="0"/>
                <a:tint val="100000"/>
                <a:shade val="90000"/>
                <a:satMod val="130000"/>
              </a:schemeClr>
            </a:gs>
            <a:gs pos="100000">
              <a:schemeClr val="accent2">
                <a:hueOff val="56720"/>
                <a:satOff val="6519"/>
                <a:lumOff val="-5196"/>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Strengthen and support the insurance part of FEMA, which is the NFIP</a:t>
          </a:r>
          <a:br>
            <a:rPr lang="en-US" sz="2800" kern="1200"/>
          </a:br>
          <a:endParaRPr lang="en-US" sz="2800" kern="1200"/>
        </a:p>
      </dsp:txBody>
      <dsp:txXfrm>
        <a:off x="71965" y="1963765"/>
        <a:ext cx="6348945" cy="1330270"/>
      </dsp:txXfrm>
    </dsp:sp>
    <dsp:sp modelId="{DAF0467B-0EB9-40D2-AE2D-6EB284BB95C5}">
      <dsp:nvSpPr>
        <dsp:cNvPr id="0" name=""/>
        <dsp:cNvSpPr/>
      </dsp:nvSpPr>
      <dsp:spPr>
        <a:xfrm>
          <a:off x="0" y="3446640"/>
          <a:ext cx="6492875" cy="1474200"/>
        </a:xfrm>
        <a:prstGeom prst="roundRect">
          <a:avLst/>
        </a:prstGeom>
        <a:gradFill rotWithShape="0">
          <a:gsLst>
            <a:gs pos="0">
              <a:schemeClr val="accent2">
                <a:hueOff val="113439"/>
                <a:satOff val="13039"/>
                <a:lumOff val="-10393"/>
                <a:alphaOff val="0"/>
                <a:shade val="85000"/>
                <a:satMod val="130000"/>
              </a:schemeClr>
            </a:gs>
            <a:gs pos="34000">
              <a:schemeClr val="accent2">
                <a:hueOff val="113439"/>
                <a:satOff val="13039"/>
                <a:lumOff val="-10393"/>
                <a:alphaOff val="0"/>
                <a:shade val="87000"/>
                <a:satMod val="125000"/>
              </a:schemeClr>
            </a:gs>
            <a:gs pos="70000">
              <a:schemeClr val="accent2">
                <a:hueOff val="113439"/>
                <a:satOff val="13039"/>
                <a:lumOff val="-10393"/>
                <a:alphaOff val="0"/>
                <a:tint val="100000"/>
                <a:shade val="90000"/>
                <a:satMod val="130000"/>
              </a:schemeClr>
            </a:gs>
            <a:gs pos="100000">
              <a:schemeClr val="accent2">
                <a:hueOff val="113439"/>
                <a:satOff val="13039"/>
                <a:lumOff val="-10393"/>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Rewards towns by way of a discount on their NFIP policies</a:t>
          </a:r>
        </a:p>
      </dsp:txBody>
      <dsp:txXfrm>
        <a:off x="71965" y="3518605"/>
        <a:ext cx="6348945" cy="13302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03835E-70B8-4FEB-A852-65FBEA1D08BB}">
      <dsp:nvSpPr>
        <dsp:cNvPr id="0" name=""/>
        <dsp:cNvSpPr/>
      </dsp:nvSpPr>
      <dsp:spPr>
        <a:xfrm>
          <a:off x="50" y="202094"/>
          <a:ext cx="4803402" cy="844970"/>
        </a:xfrm>
        <a:prstGeom prst="rect">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a:t>Public information activities</a:t>
          </a:r>
        </a:p>
      </dsp:txBody>
      <dsp:txXfrm>
        <a:off x="50" y="202094"/>
        <a:ext cx="4803402" cy="844970"/>
      </dsp:txXfrm>
    </dsp:sp>
    <dsp:sp modelId="{CAA4A669-2C30-47F8-BE5D-D9F43EE824F0}">
      <dsp:nvSpPr>
        <dsp:cNvPr id="0" name=""/>
        <dsp:cNvSpPr/>
      </dsp:nvSpPr>
      <dsp:spPr>
        <a:xfrm>
          <a:off x="50" y="1047064"/>
          <a:ext cx="4803402" cy="3541050"/>
        </a:xfrm>
        <a:prstGeom prst="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Online elevation certificates and Flood Insurance Rate Maps available</a:t>
          </a:r>
        </a:p>
        <a:p>
          <a:pPr marL="228600" lvl="1" indent="-228600" algn="l" defTabSz="1066800">
            <a:lnSpc>
              <a:spcPct val="90000"/>
            </a:lnSpc>
            <a:spcBef>
              <a:spcPct val="0"/>
            </a:spcBef>
            <a:spcAft>
              <a:spcPct val="15000"/>
            </a:spcAft>
            <a:buChar char="•"/>
          </a:pPr>
          <a:endParaRPr lang="en-US" sz="2400" kern="1200" dirty="0"/>
        </a:p>
        <a:p>
          <a:pPr marL="228600" lvl="1" indent="-228600" algn="l" defTabSz="1066800">
            <a:lnSpc>
              <a:spcPct val="90000"/>
            </a:lnSpc>
            <a:spcBef>
              <a:spcPct val="0"/>
            </a:spcBef>
            <a:spcAft>
              <a:spcPct val="15000"/>
            </a:spcAft>
            <a:buChar char="•"/>
          </a:pPr>
          <a:r>
            <a:rPr lang="en-US" sz="2400" kern="1200" dirty="0"/>
            <a:t>Annual resident outreach, provide FIRM zone and requirements to callers </a:t>
          </a:r>
        </a:p>
      </dsp:txBody>
      <dsp:txXfrm>
        <a:off x="50" y="1047064"/>
        <a:ext cx="4803402" cy="3541050"/>
      </dsp:txXfrm>
    </dsp:sp>
    <dsp:sp modelId="{9CF07AAD-8748-42CD-8370-39DC02F583BA}">
      <dsp:nvSpPr>
        <dsp:cNvPr id="0" name=""/>
        <dsp:cNvSpPr/>
      </dsp:nvSpPr>
      <dsp:spPr>
        <a:xfrm>
          <a:off x="5475928" y="202094"/>
          <a:ext cx="4803402" cy="844970"/>
        </a:xfrm>
        <a:prstGeom prst="rect">
          <a:avLst/>
        </a:prstGeom>
        <a:solidFill>
          <a:schemeClr val="accent5">
            <a:hueOff val="6010703"/>
            <a:satOff val="-26380"/>
            <a:lumOff val="7843"/>
            <a:alphaOff val="0"/>
          </a:schemeClr>
        </a:solidFill>
        <a:ln w="15875" cap="flat" cmpd="sng" algn="ctr">
          <a:solidFill>
            <a:schemeClr val="accent5">
              <a:hueOff val="6010703"/>
              <a:satOff val="-26380"/>
              <a:lumOff val="784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a:t>Mapping and Regulatory Activities</a:t>
          </a:r>
        </a:p>
      </dsp:txBody>
      <dsp:txXfrm>
        <a:off x="5475928" y="202094"/>
        <a:ext cx="4803402" cy="844970"/>
      </dsp:txXfrm>
    </dsp:sp>
    <dsp:sp modelId="{C4954390-230D-4D5C-A1F3-C5CBDAB958F4}">
      <dsp:nvSpPr>
        <dsp:cNvPr id="0" name=""/>
        <dsp:cNvSpPr/>
      </dsp:nvSpPr>
      <dsp:spPr>
        <a:xfrm>
          <a:off x="5475928" y="1047064"/>
          <a:ext cx="4803402" cy="3541050"/>
        </a:xfrm>
        <a:prstGeom prst="rect">
          <a:avLst/>
        </a:prstGeom>
        <a:solidFill>
          <a:schemeClr val="accent5">
            <a:tint val="40000"/>
            <a:alpha val="90000"/>
            <a:hueOff val="5828064"/>
            <a:satOff val="-18244"/>
            <a:lumOff val="1209"/>
            <a:alphaOff val="0"/>
          </a:schemeClr>
        </a:solidFill>
        <a:ln w="15875" cap="flat" cmpd="sng" algn="ctr">
          <a:solidFill>
            <a:schemeClr val="accent5">
              <a:tint val="40000"/>
              <a:alpha val="90000"/>
              <a:hueOff val="5828064"/>
              <a:satOff val="-18244"/>
              <a:lumOff val="120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Continue Open Space, Building Code and Floodplain Management enforcement</a:t>
          </a:r>
          <a:br>
            <a:rPr lang="en-US" sz="2400" kern="1200" dirty="0"/>
          </a:br>
          <a:endParaRPr lang="en-US" sz="2400" kern="1200" dirty="0"/>
        </a:p>
        <a:p>
          <a:pPr marL="228600" lvl="1" indent="-228600" algn="l" defTabSz="1066800">
            <a:lnSpc>
              <a:spcPct val="90000"/>
            </a:lnSpc>
            <a:spcBef>
              <a:spcPct val="0"/>
            </a:spcBef>
            <a:spcAft>
              <a:spcPct val="15000"/>
            </a:spcAft>
            <a:buChar char="•"/>
          </a:pPr>
          <a:r>
            <a:rPr lang="en-US" sz="2400" kern="1200" dirty="0"/>
            <a:t>Flood Hazard ordinance revised, stormwater management, new construction regulated in accordance with FEMA’s Preliminary Flood Hazard data.</a:t>
          </a:r>
        </a:p>
      </dsp:txBody>
      <dsp:txXfrm>
        <a:off x="5475928" y="1047064"/>
        <a:ext cx="4803402" cy="35410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E87028-2BCD-43E0-BF6D-64EB9BAFD743}">
      <dsp:nvSpPr>
        <dsp:cNvPr id="0" name=""/>
        <dsp:cNvSpPr/>
      </dsp:nvSpPr>
      <dsp:spPr>
        <a:xfrm>
          <a:off x="0" y="1611"/>
          <a:ext cx="67976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40DB09-4402-4B0B-8F16-F83BB5805688}">
      <dsp:nvSpPr>
        <dsp:cNvPr id="0" name=""/>
        <dsp:cNvSpPr/>
      </dsp:nvSpPr>
      <dsp:spPr>
        <a:xfrm>
          <a:off x="0" y="1611"/>
          <a:ext cx="6797675" cy="2370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0" i="0" kern="1200" dirty="0">
              <a:latin typeface="Arial" panose="020B0604020202020204" pitchFamily="34" charset="0"/>
              <a:cs typeface="Arial" panose="020B0604020202020204" pitchFamily="34" charset="0"/>
            </a:rPr>
            <a:t>With</a:t>
          </a:r>
          <a:r>
            <a:rPr lang="en-US" sz="3200" b="1" i="0" kern="1200" dirty="0">
              <a:latin typeface="Arial" panose="020B0604020202020204" pitchFamily="34" charset="0"/>
              <a:cs typeface="Arial" panose="020B0604020202020204" pitchFamily="34" charset="0"/>
            </a:rPr>
            <a:t> Risk Rating 2.0, </a:t>
          </a:r>
          <a:r>
            <a:rPr lang="en-US" sz="3200" b="0" i="0" kern="1200" dirty="0">
              <a:latin typeface="Arial" panose="020B0604020202020204" pitchFamily="34" charset="0"/>
              <a:cs typeface="Arial" panose="020B0604020202020204" pitchFamily="34" charset="0"/>
            </a:rPr>
            <a:t>FEMA has updated the NFIP risk rating methodology, effective</a:t>
          </a:r>
          <a:r>
            <a:rPr lang="en-US" sz="3200" b="0" i="1" kern="1200" dirty="0">
              <a:latin typeface="Arial" panose="020B0604020202020204" pitchFamily="34" charset="0"/>
              <a:cs typeface="Arial" panose="020B0604020202020204" pitchFamily="34" charset="0"/>
            </a:rPr>
            <a:t> March 31</a:t>
          </a:r>
          <a:r>
            <a:rPr lang="en-US" sz="3200" b="0" i="1" kern="1200" baseline="30000" dirty="0">
              <a:latin typeface="Arial" panose="020B0604020202020204" pitchFamily="34" charset="0"/>
              <a:cs typeface="Arial" panose="020B0604020202020204" pitchFamily="34" charset="0"/>
            </a:rPr>
            <a:t>st</a:t>
          </a:r>
          <a:r>
            <a:rPr lang="en-US" sz="3200" b="0" i="1" kern="1200" dirty="0">
              <a:latin typeface="Arial" panose="020B0604020202020204" pitchFamily="34" charset="0"/>
              <a:cs typeface="Arial" panose="020B0604020202020204" pitchFamily="34" charset="0"/>
            </a:rPr>
            <a:t>, 2023. </a:t>
          </a:r>
          <a:endParaRPr lang="en-US" sz="3200" i="1" kern="1200" dirty="0">
            <a:latin typeface="Arial" panose="020B0604020202020204" pitchFamily="34" charset="0"/>
            <a:cs typeface="Arial" panose="020B0604020202020204" pitchFamily="34" charset="0"/>
          </a:endParaRPr>
        </a:p>
      </dsp:txBody>
      <dsp:txXfrm>
        <a:off x="0" y="1611"/>
        <a:ext cx="6797675" cy="2370250"/>
      </dsp:txXfrm>
    </dsp:sp>
    <dsp:sp modelId="{37869579-2902-4103-9737-3E7C754F9A7D}">
      <dsp:nvSpPr>
        <dsp:cNvPr id="0" name=""/>
        <dsp:cNvSpPr/>
      </dsp:nvSpPr>
      <dsp:spPr>
        <a:xfrm>
          <a:off x="0" y="2371861"/>
          <a:ext cx="6797675" cy="0"/>
        </a:xfrm>
        <a:prstGeom prst="line">
          <a:avLst/>
        </a:prstGeom>
        <a:solidFill>
          <a:schemeClr val="accent2">
            <a:hueOff val="113439"/>
            <a:satOff val="13039"/>
            <a:lumOff val="-10393"/>
            <a:alphaOff val="0"/>
          </a:schemeClr>
        </a:solidFill>
        <a:ln w="15875" cap="flat" cmpd="sng" algn="ctr">
          <a:solidFill>
            <a:schemeClr val="accent2">
              <a:hueOff val="113439"/>
              <a:satOff val="13039"/>
              <a:lumOff val="-1039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EE2BDE-40B2-4030-ADA3-B60A4B07977E}">
      <dsp:nvSpPr>
        <dsp:cNvPr id="0" name=""/>
        <dsp:cNvSpPr/>
      </dsp:nvSpPr>
      <dsp:spPr>
        <a:xfrm>
          <a:off x="0" y="2371861"/>
          <a:ext cx="6797675" cy="341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endParaRPr lang="en-US" sz="3200" b="0" i="1" kern="1200" dirty="0">
            <a:latin typeface="Arial" panose="020B0604020202020204" pitchFamily="34" charset="0"/>
            <a:cs typeface="Arial" panose="020B0604020202020204" pitchFamily="34" charset="0"/>
          </a:endParaRPr>
        </a:p>
        <a:p>
          <a:pPr marL="0" lvl="0" indent="0" algn="l" defTabSz="1422400">
            <a:lnSpc>
              <a:spcPct val="90000"/>
            </a:lnSpc>
            <a:spcBef>
              <a:spcPct val="0"/>
            </a:spcBef>
            <a:spcAft>
              <a:spcPct val="35000"/>
            </a:spcAft>
            <a:buNone/>
          </a:pPr>
          <a:r>
            <a:rPr lang="en-US" sz="3200" b="0" i="1" kern="1200" dirty="0">
              <a:latin typeface="Arial" panose="020B0604020202020204" pitchFamily="34" charset="0"/>
              <a:cs typeface="Arial" panose="020B0604020202020204" pitchFamily="34" charset="0"/>
            </a:rPr>
            <a:t>Cutting-edge technology is</a:t>
          </a:r>
          <a:r>
            <a:rPr lang="en-US" sz="3200" b="0" i="0" kern="1200" dirty="0">
              <a:latin typeface="Arial" panose="020B0604020202020204" pitchFamily="34" charset="0"/>
              <a:cs typeface="Arial" panose="020B0604020202020204" pitchFamily="34" charset="0"/>
            </a:rPr>
            <a:t> enabling FEMA to deliver rates that are </a:t>
          </a:r>
          <a:r>
            <a:rPr lang="en-US" sz="3200" b="0" i="1" kern="1200" dirty="0">
              <a:latin typeface="Arial" panose="020B0604020202020204" pitchFamily="34" charset="0"/>
              <a:cs typeface="Arial" panose="020B0604020202020204" pitchFamily="34" charset="0"/>
            </a:rPr>
            <a:t>actuarily sound, equitable, easier to understand </a:t>
          </a:r>
          <a:r>
            <a:rPr lang="en-US" sz="3200" b="0" i="0" kern="1200" dirty="0">
              <a:latin typeface="Arial" panose="020B0604020202020204" pitchFamily="34" charset="0"/>
              <a:cs typeface="Arial" panose="020B0604020202020204" pitchFamily="34" charset="0"/>
            </a:rPr>
            <a:t>and better reflect a property’s flood risk.</a:t>
          </a:r>
          <a:endParaRPr lang="en-US" sz="3200" kern="1200" dirty="0">
            <a:latin typeface="Arial" panose="020B0604020202020204" pitchFamily="34" charset="0"/>
            <a:cs typeface="Arial" panose="020B0604020202020204" pitchFamily="34" charset="0"/>
          </a:endParaRPr>
        </a:p>
      </dsp:txBody>
      <dsp:txXfrm>
        <a:off x="0" y="2371861"/>
        <a:ext cx="6797675" cy="34132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4AF9128-08E0-4BD2-BF31-388B396EB8F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34C7AD4-680E-4CEC-BD6F-60CDA774D4F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en-US"/>
          </a:p>
        </p:txBody>
      </p:sp>
      <p:sp>
        <p:nvSpPr>
          <p:cNvPr id="4" name="Footer Placeholder 3">
            <a:extLst>
              <a:ext uri="{FF2B5EF4-FFF2-40B4-BE49-F238E27FC236}">
                <a16:creationId xmlns:a16="http://schemas.microsoft.com/office/drawing/2014/main" id="{EB1586B8-13A1-4F50-9477-BCF69426B3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7D28270-9475-465E-8DD1-029AC97BF65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AAC2195-980B-4111-817A-586157BC0927}" type="slidenum">
              <a:rPr lang="en-US" smtClean="0"/>
              <a:t>‹#›</a:t>
            </a:fld>
            <a:endParaRPr lang="en-US"/>
          </a:p>
        </p:txBody>
      </p:sp>
    </p:spTree>
    <p:extLst>
      <p:ext uri="{BB962C8B-B14F-4D97-AF65-F5344CB8AC3E}">
        <p14:creationId xmlns:p14="http://schemas.microsoft.com/office/powerpoint/2010/main" val="294803013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2D42E2-EC9A-46F0-8850-62DA6A0C952D}" type="slidenum">
              <a:rPr lang="en-US" smtClean="0"/>
              <a:t>‹#›</a:t>
            </a:fld>
            <a:endParaRPr lang="en-US"/>
          </a:p>
        </p:txBody>
      </p:sp>
    </p:spTree>
    <p:extLst>
      <p:ext uri="{BB962C8B-B14F-4D97-AF65-F5344CB8AC3E}">
        <p14:creationId xmlns:p14="http://schemas.microsoft.com/office/powerpoint/2010/main" val="2512162793"/>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6F4658-12A4-4E6F-AE52-7EF7EB9DBE25}" type="slidenum">
              <a:rPr lang="en-US" smtClean="0"/>
              <a:t>1</a:t>
            </a:fld>
            <a:endParaRPr lang="en-US" dirty="0"/>
          </a:p>
        </p:txBody>
      </p:sp>
    </p:spTree>
    <p:extLst>
      <p:ext uri="{BB962C8B-B14F-4D97-AF65-F5344CB8AC3E}">
        <p14:creationId xmlns:p14="http://schemas.microsoft.com/office/powerpoint/2010/main" val="173691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252D42E2-EC9A-46F0-8850-62DA6A0C952D}" type="slidenum">
              <a:rPr lang="en-US" smtClean="0"/>
              <a:t>19</a:t>
            </a:fld>
            <a:endParaRPr lang="en-US"/>
          </a:p>
        </p:txBody>
      </p:sp>
    </p:spTree>
    <p:extLst>
      <p:ext uri="{BB962C8B-B14F-4D97-AF65-F5344CB8AC3E}">
        <p14:creationId xmlns:p14="http://schemas.microsoft.com/office/powerpoint/2010/main" val="3264430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Cap 18%</a:t>
            </a:r>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252D42E2-EC9A-46F0-8850-62DA6A0C952D}" type="slidenum">
              <a:rPr lang="en-US" smtClean="0"/>
              <a:t>29</a:t>
            </a:fld>
            <a:endParaRPr lang="en-US"/>
          </a:p>
        </p:txBody>
      </p:sp>
    </p:spTree>
    <p:extLst>
      <p:ext uri="{BB962C8B-B14F-4D97-AF65-F5344CB8AC3E}">
        <p14:creationId xmlns:p14="http://schemas.microsoft.com/office/powerpoint/2010/main" val="3134212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252D42E2-EC9A-46F0-8850-62DA6A0C952D}" type="slidenum">
              <a:rPr lang="en-US" smtClean="0"/>
              <a:t>33</a:t>
            </a:fld>
            <a:endParaRPr lang="en-US"/>
          </a:p>
        </p:txBody>
      </p:sp>
    </p:spTree>
    <p:extLst>
      <p:ext uri="{BB962C8B-B14F-4D97-AF65-F5344CB8AC3E}">
        <p14:creationId xmlns:p14="http://schemas.microsoft.com/office/powerpoint/2010/main" val="1571639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6F4658-12A4-4E6F-AE52-7EF7EB9DBE25}" type="slidenum">
              <a:rPr lang="en-US" smtClean="0"/>
              <a:t>2</a:t>
            </a:fld>
            <a:endParaRPr lang="en-US" dirty="0"/>
          </a:p>
        </p:txBody>
      </p:sp>
    </p:spTree>
    <p:extLst>
      <p:ext uri="{BB962C8B-B14F-4D97-AF65-F5344CB8AC3E}">
        <p14:creationId xmlns:p14="http://schemas.microsoft.com/office/powerpoint/2010/main" val="3117181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252D42E2-EC9A-46F0-8850-62DA6A0C952D}" type="slidenum">
              <a:rPr lang="en-US" smtClean="0"/>
              <a:t>3</a:t>
            </a:fld>
            <a:endParaRPr lang="en-US"/>
          </a:p>
        </p:txBody>
      </p:sp>
    </p:spTree>
    <p:extLst>
      <p:ext uri="{BB962C8B-B14F-4D97-AF65-F5344CB8AC3E}">
        <p14:creationId xmlns:p14="http://schemas.microsoft.com/office/powerpoint/2010/main" val="82516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6F4658-12A4-4E6F-AE52-7EF7EB9DBE25}" type="slidenum">
              <a:rPr lang="en-US" smtClean="0"/>
              <a:t>4</a:t>
            </a:fld>
            <a:endParaRPr lang="en-US" dirty="0"/>
          </a:p>
        </p:txBody>
      </p:sp>
    </p:spTree>
    <p:extLst>
      <p:ext uri="{BB962C8B-B14F-4D97-AF65-F5344CB8AC3E}">
        <p14:creationId xmlns:p14="http://schemas.microsoft.com/office/powerpoint/2010/main" val="1073243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6F4658-12A4-4E6F-AE52-7EF7EB9DBE25}" type="slidenum">
              <a:rPr lang="en-US" smtClean="0"/>
              <a:t>7</a:t>
            </a:fld>
            <a:endParaRPr lang="en-US" dirty="0"/>
          </a:p>
        </p:txBody>
      </p:sp>
    </p:spTree>
    <p:extLst>
      <p:ext uri="{BB962C8B-B14F-4D97-AF65-F5344CB8AC3E}">
        <p14:creationId xmlns:p14="http://schemas.microsoft.com/office/powerpoint/2010/main" val="1004678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6F4658-12A4-4E6F-AE52-7EF7EB9DBE25}" type="slidenum">
              <a:rPr lang="en-US" smtClean="0"/>
              <a:t>8</a:t>
            </a:fld>
            <a:endParaRPr lang="en-US" dirty="0"/>
          </a:p>
        </p:txBody>
      </p:sp>
    </p:spTree>
    <p:extLst>
      <p:ext uri="{BB962C8B-B14F-4D97-AF65-F5344CB8AC3E}">
        <p14:creationId xmlns:p14="http://schemas.microsoft.com/office/powerpoint/2010/main" val="1802918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6F4658-12A4-4E6F-AE52-7EF7EB9DBE25}" type="slidenum">
              <a:rPr lang="en-US" smtClean="0"/>
              <a:t>10</a:t>
            </a:fld>
            <a:endParaRPr lang="en-US" dirty="0"/>
          </a:p>
        </p:txBody>
      </p:sp>
    </p:spTree>
    <p:extLst>
      <p:ext uri="{BB962C8B-B14F-4D97-AF65-F5344CB8AC3E}">
        <p14:creationId xmlns:p14="http://schemas.microsoft.com/office/powerpoint/2010/main" val="3473122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6F4658-12A4-4E6F-AE52-7EF7EB9DBE25}" type="slidenum">
              <a:rPr lang="en-US" smtClean="0"/>
              <a:t>12</a:t>
            </a:fld>
            <a:endParaRPr lang="en-US" dirty="0"/>
          </a:p>
        </p:txBody>
      </p:sp>
    </p:spTree>
    <p:extLst>
      <p:ext uri="{BB962C8B-B14F-4D97-AF65-F5344CB8AC3E}">
        <p14:creationId xmlns:p14="http://schemas.microsoft.com/office/powerpoint/2010/main" val="3316817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Like we saw in “amazed” video</a:t>
            </a:r>
          </a:p>
        </p:txBody>
      </p:sp>
      <p:sp>
        <p:nvSpPr>
          <p:cNvPr id="4" name="Slide Number Placeholder 3"/>
          <p:cNvSpPr>
            <a:spLocks noGrp="1"/>
          </p:cNvSpPr>
          <p:nvPr>
            <p:ph type="sldNum" sz="quarter" idx="10"/>
          </p:nvPr>
        </p:nvSpPr>
        <p:spPr/>
        <p:txBody>
          <a:bodyPr/>
          <a:lstStyle/>
          <a:p>
            <a:fld id="{C27D625D-1D35-144F-ABB8-C17E7E234DAA}" type="slidenum">
              <a:rPr lang="en-US" smtClean="0"/>
              <a:t>18</a:t>
            </a:fld>
            <a:endParaRPr lang="en-US"/>
          </a:p>
        </p:txBody>
      </p:sp>
    </p:spTree>
    <p:extLst>
      <p:ext uri="{BB962C8B-B14F-4D97-AF65-F5344CB8AC3E}">
        <p14:creationId xmlns:p14="http://schemas.microsoft.com/office/powerpoint/2010/main" val="4036351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D418E-A5A5-4F8A-B984-57980E0637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B46C0E-0B22-44BA-B93E-513C33C599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76DC4D-63B6-4F4B-A932-08713837B433}"/>
              </a:ext>
            </a:extLst>
          </p:cNvPr>
          <p:cNvSpPr>
            <a:spLocks noGrp="1"/>
          </p:cNvSpPr>
          <p:nvPr>
            <p:ph type="dt" sz="half" idx="10"/>
          </p:nvPr>
        </p:nvSpPr>
        <p:spPr/>
        <p:txBody>
          <a:bodyPr/>
          <a:lstStyle/>
          <a:p>
            <a:fld id="{5F7CDE81-B8CB-470B-B050-4FCF82CA9E54}" type="datetime1">
              <a:rPr lang="en-US" smtClean="0"/>
              <a:t>12/17/2024</a:t>
            </a:fld>
            <a:endParaRPr lang="en-US"/>
          </a:p>
        </p:txBody>
      </p:sp>
      <p:sp>
        <p:nvSpPr>
          <p:cNvPr id="5" name="Footer Placeholder 4">
            <a:extLst>
              <a:ext uri="{FF2B5EF4-FFF2-40B4-BE49-F238E27FC236}">
                <a16:creationId xmlns:a16="http://schemas.microsoft.com/office/drawing/2014/main" id="{084ABC57-AC7D-46E1-9AE9-9BB2FEB3F937}"/>
              </a:ext>
            </a:extLst>
          </p:cNvPr>
          <p:cNvSpPr>
            <a:spLocks noGrp="1"/>
          </p:cNvSpPr>
          <p:nvPr>
            <p:ph type="ftr" sz="quarter" idx="11"/>
          </p:nvPr>
        </p:nvSpPr>
        <p:spPr/>
        <p:txBody>
          <a:bodyPr/>
          <a:lstStyle/>
          <a:p>
            <a:r>
              <a:rPr lang="en-US"/>
              <a:t>December 18, 2024 Upper Township Community Flood Meeting </a:t>
            </a:r>
          </a:p>
        </p:txBody>
      </p:sp>
      <p:sp>
        <p:nvSpPr>
          <p:cNvPr id="6" name="Slide Number Placeholder 5">
            <a:extLst>
              <a:ext uri="{FF2B5EF4-FFF2-40B4-BE49-F238E27FC236}">
                <a16:creationId xmlns:a16="http://schemas.microsoft.com/office/drawing/2014/main" id="{FFBE34B9-9ED5-4758-B95F-E32BBAFFAFC7}"/>
              </a:ext>
            </a:extLst>
          </p:cNvPr>
          <p:cNvSpPr>
            <a:spLocks noGrp="1"/>
          </p:cNvSpPr>
          <p:nvPr>
            <p:ph type="sldNum" sz="quarter" idx="12"/>
          </p:nvPr>
        </p:nvSpPr>
        <p:spPr/>
        <p:txBody>
          <a:bodyPr/>
          <a:lstStyle/>
          <a:p>
            <a:fld id="{A239AE3C-C4E8-4025-89EB-19DCD38161F3}" type="slidenum">
              <a:rPr lang="en-US" smtClean="0"/>
              <a:t>‹#›</a:t>
            </a:fld>
            <a:endParaRPr lang="en-US"/>
          </a:p>
        </p:txBody>
      </p:sp>
    </p:spTree>
    <p:extLst>
      <p:ext uri="{BB962C8B-B14F-4D97-AF65-F5344CB8AC3E}">
        <p14:creationId xmlns:p14="http://schemas.microsoft.com/office/powerpoint/2010/main" val="2212359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E5A7C-BA2E-438A-AC7F-91594FA792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5DDD7E-3006-4712-B86D-8F1E23BC9B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D97DFE-6E1E-4406-8BDD-20CCA662AE46}"/>
              </a:ext>
            </a:extLst>
          </p:cNvPr>
          <p:cNvSpPr>
            <a:spLocks noGrp="1"/>
          </p:cNvSpPr>
          <p:nvPr>
            <p:ph type="dt" sz="half" idx="10"/>
          </p:nvPr>
        </p:nvSpPr>
        <p:spPr/>
        <p:txBody>
          <a:bodyPr/>
          <a:lstStyle/>
          <a:p>
            <a:fld id="{B35F7E59-0CC8-4242-8661-B67BC5BB50C9}" type="datetime1">
              <a:rPr lang="en-US" smtClean="0"/>
              <a:t>12/17/2024</a:t>
            </a:fld>
            <a:endParaRPr lang="en-US"/>
          </a:p>
        </p:txBody>
      </p:sp>
      <p:sp>
        <p:nvSpPr>
          <p:cNvPr id="5" name="Footer Placeholder 4">
            <a:extLst>
              <a:ext uri="{FF2B5EF4-FFF2-40B4-BE49-F238E27FC236}">
                <a16:creationId xmlns:a16="http://schemas.microsoft.com/office/drawing/2014/main" id="{1C5A2384-CA4F-4A94-A997-4C40D01B2BF9}"/>
              </a:ext>
            </a:extLst>
          </p:cNvPr>
          <p:cNvSpPr>
            <a:spLocks noGrp="1"/>
          </p:cNvSpPr>
          <p:nvPr>
            <p:ph type="ftr" sz="quarter" idx="11"/>
          </p:nvPr>
        </p:nvSpPr>
        <p:spPr/>
        <p:txBody>
          <a:bodyPr/>
          <a:lstStyle/>
          <a:p>
            <a:r>
              <a:rPr lang="en-US"/>
              <a:t>December 18, 2024 Upper Township Community Flood Meeting </a:t>
            </a:r>
          </a:p>
        </p:txBody>
      </p:sp>
      <p:sp>
        <p:nvSpPr>
          <p:cNvPr id="6" name="Slide Number Placeholder 5">
            <a:extLst>
              <a:ext uri="{FF2B5EF4-FFF2-40B4-BE49-F238E27FC236}">
                <a16:creationId xmlns:a16="http://schemas.microsoft.com/office/drawing/2014/main" id="{CE80AED7-1BB3-4371-B343-EDD785FCA605}"/>
              </a:ext>
            </a:extLst>
          </p:cNvPr>
          <p:cNvSpPr>
            <a:spLocks noGrp="1"/>
          </p:cNvSpPr>
          <p:nvPr>
            <p:ph type="sldNum" sz="quarter" idx="12"/>
          </p:nvPr>
        </p:nvSpPr>
        <p:spPr/>
        <p:txBody>
          <a:bodyPr/>
          <a:lstStyle/>
          <a:p>
            <a:fld id="{A239AE3C-C4E8-4025-89EB-19DCD38161F3}" type="slidenum">
              <a:rPr lang="en-US" smtClean="0"/>
              <a:t>‹#›</a:t>
            </a:fld>
            <a:endParaRPr lang="en-US"/>
          </a:p>
        </p:txBody>
      </p:sp>
    </p:spTree>
    <p:extLst>
      <p:ext uri="{BB962C8B-B14F-4D97-AF65-F5344CB8AC3E}">
        <p14:creationId xmlns:p14="http://schemas.microsoft.com/office/powerpoint/2010/main" val="3474800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9899C2-6CAD-4FA8-B24D-E990F1E02F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40E222-2D4C-4A8E-B78B-5033B366FF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CAAE2F-BE8F-486A-929E-904743E6911C}"/>
              </a:ext>
            </a:extLst>
          </p:cNvPr>
          <p:cNvSpPr>
            <a:spLocks noGrp="1"/>
          </p:cNvSpPr>
          <p:nvPr>
            <p:ph type="dt" sz="half" idx="10"/>
          </p:nvPr>
        </p:nvSpPr>
        <p:spPr/>
        <p:txBody>
          <a:bodyPr/>
          <a:lstStyle/>
          <a:p>
            <a:fld id="{5CD0CEAE-8C65-4271-A692-E864E1C3CD4B}" type="datetime1">
              <a:rPr lang="en-US" smtClean="0"/>
              <a:t>12/17/2024</a:t>
            </a:fld>
            <a:endParaRPr lang="en-US"/>
          </a:p>
        </p:txBody>
      </p:sp>
      <p:sp>
        <p:nvSpPr>
          <p:cNvPr id="5" name="Footer Placeholder 4">
            <a:extLst>
              <a:ext uri="{FF2B5EF4-FFF2-40B4-BE49-F238E27FC236}">
                <a16:creationId xmlns:a16="http://schemas.microsoft.com/office/drawing/2014/main" id="{33407D85-0375-4B90-A9EC-49A3ECA0D9CE}"/>
              </a:ext>
            </a:extLst>
          </p:cNvPr>
          <p:cNvSpPr>
            <a:spLocks noGrp="1"/>
          </p:cNvSpPr>
          <p:nvPr>
            <p:ph type="ftr" sz="quarter" idx="11"/>
          </p:nvPr>
        </p:nvSpPr>
        <p:spPr/>
        <p:txBody>
          <a:bodyPr/>
          <a:lstStyle/>
          <a:p>
            <a:r>
              <a:rPr lang="en-US"/>
              <a:t>December 18, 2024 Upper Township Community Flood Meeting </a:t>
            </a:r>
          </a:p>
        </p:txBody>
      </p:sp>
      <p:sp>
        <p:nvSpPr>
          <p:cNvPr id="6" name="Slide Number Placeholder 5">
            <a:extLst>
              <a:ext uri="{FF2B5EF4-FFF2-40B4-BE49-F238E27FC236}">
                <a16:creationId xmlns:a16="http://schemas.microsoft.com/office/drawing/2014/main" id="{72DDEA4F-4817-4D63-902E-2D908936D83B}"/>
              </a:ext>
            </a:extLst>
          </p:cNvPr>
          <p:cNvSpPr>
            <a:spLocks noGrp="1"/>
          </p:cNvSpPr>
          <p:nvPr>
            <p:ph type="sldNum" sz="quarter" idx="12"/>
          </p:nvPr>
        </p:nvSpPr>
        <p:spPr/>
        <p:txBody>
          <a:bodyPr/>
          <a:lstStyle/>
          <a:p>
            <a:fld id="{A239AE3C-C4E8-4025-89EB-19DCD38161F3}" type="slidenum">
              <a:rPr lang="en-US" smtClean="0"/>
              <a:t>‹#›</a:t>
            </a:fld>
            <a:endParaRPr lang="en-US"/>
          </a:p>
        </p:txBody>
      </p:sp>
    </p:spTree>
    <p:extLst>
      <p:ext uri="{BB962C8B-B14F-4D97-AF65-F5344CB8AC3E}">
        <p14:creationId xmlns:p14="http://schemas.microsoft.com/office/powerpoint/2010/main" val="168034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922CB6-53E5-49E3-8757-57393D025318}" type="datetime1">
              <a:rPr lang="en-US" smtClean="0"/>
              <a:t>12/17/2024</a:t>
            </a:fld>
            <a:endParaRPr lang="en-US" dirty="0"/>
          </a:p>
        </p:txBody>
      </p:sp>
      <p:sp>
        <p:nvSpPr>
          <p:cNvPr id="5" name="Footer Placeholder 4"/>
          <p:cNvSpPr>
            <a:spLocks noGrp="1"/>
          </p:cNvSpPr>
          <p:nvPr>
            <p:ph type="ftr" sz="quarter" idx="11"/>
          </p:nvPr>
        </p:nvSpPr>
        <p:spPr/>
        <p:txBody>
          <a:bodyPr/>
          <a:lstStyle/>
          <a:p>
            <a:r>
              <a:rPr lang="en-US"/>
              <a:t>December 18, 2024 Upper Township Community Flood Meeting </a:t>
            </a:r>
            <a:endParaRPr lang="en-US" dirty="0"/>
          </a:p>
        </p:txBody>
      </p:sp>
      <p:sp>
        <p:nvSpPr>
          <p:cNvPr id="6" name="Slide Number Placeholder 5"/>
          <p:cNvSpPr>
            <a:spLocks noGrp="1"/>
          </p:cNvSpPr>
          <p:nvPr>
            <p:ph type="sldNum" sz="quarter" idx="12"/>
          </p:nvPr>
        </p:nvSpPr>
        <p:spPr/>
        <p:txBody>
          <a:bodyPr/>
          <a:lstStyle/>
          <a:p>
            <a:fld id="{D160CE84-ADA3-4FF3-A509-10790727CC60}"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0440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3451AA-3BB3-4E0D-ABC6-39C6F3AF0270}" type="datetime1">
              <a:rPr lang="en-US" smtClean="0"/>
              <a:t>12/17/2024</a:t>
            </a:fld>
            <a:endParaRPr lang="en-US" dirty="0"/>
          </a:p>
        </p:txBody>
      </p:sp>
      <p:sp>
        <p:nvSpPr>
          <p:cNvPr id="5" name="Footer Placeholder 4"/>
          <p:cNvSpPr>
            <a:spLocks noGrp="1"/>
          </p:cNvSpPr>
          <p:nvPr>
            <p:ph type="ftr" sz="quarter" idx="11"/>
          </p:nvPr>
        </p:nvSpPr>
        <p:spPr/>
        <p:txBody>
          <a:bodyPr/>
          <a:lstStyle/>
          <a:p>
            <a:r>
              <a:rPr lang="en-US"/>
              <a:t>December 18, 2024 Upper Township Community Flood Meeting </a:t>
            </a:r>
            <a:endParaRPr lang="en-US" dirty="0"/>
          </a:p>
        </p:txBody>
      </p:sp>
      <p:sp>
        <p:nvSpPr>
          <p:cNvPr id="6" name="Slide Number Placeholder 5"/>
          <p:cNvSpPr>
            <a:spLocks noGrp="1"/>
          </p:cNvSpPr>
          <p:nvPr>
            <p:ph type="sldNum" sz="quarter" idx="12"/>
          </p:nvPr>
        </p:nvSpPr>
        <p:spPr/>
        <p:txBody>
          <a:bodyPr/>
          <a:lstStyle/>
          <a:p>
            <a:fld id="{D160CE84-ADA3-4FF3-A509-10790727CC60}" type="slidenum">
              <a:rPr lang="en-US" smtClean="0"/>
              <a:t>‹#›</a:t>
            </a:fld>
            <a:endParaRPr lang="en-US" dirty="0"/>
          </a:p>
        </p:txBody>
      </p:sp>
    </p:spTree>
    <p:extLst>
      <p:ext uri="{BB962C8B-B14F-4D97-AF65-F5344CB8AC3E}">
        <p14:creationId xmlns:p14="http://schemas.microsoft.com/office/powerpoint/2010/main" val="1237791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46193A-01E9-4FDB-966C-5756DF297786}" type="datetime1">
              <a:rPr lang="en-US" smtClean="0"/>
              <a:t>12/17/2024</a:t>
            </a:fld>
            <a:endParaRPr lang="en-US" dirty="0"/>
          </a:p>
        </p:txBody>
      </p:sp>
      <p:sp>
        <p:nvSpPr>
          <p:cNvPr id="5" name="Footer Placeholder 4"/>
          <p:cNvSpPr>
            <a:spLocks noGrp="1"/>
          </p:cNvSpPr>
          <p:nvPr>
            <p:ph type="ftr" sz="quarter" idx="11"/>
          </p:nvPr>
        </p:nvSpPr>
        <p:spPr/>
        <p:txBody>
          <a:bodyPr/>
          <a:lstStyle/>
          <a:p>
            <a:r>
              <a:rPr lang="en-US"/>
              <a:t>December 18, 2024 Upper Township Community Flood Meeting </a:t>
            </a:r>
            <a:endParaRPr lang="en-US" dirty="0"/>
          </a:p>
        </p:txBody>
      </p:sp>
      <p:sp>
        <p:nvSpPr>
          <p:cNvPr id="6" name="Slide Number Placeholder 5"/>
          <p:cNvSpPr>
            <a:spLocks noGrp="1"/>
          </p:cNvSpPr>
          <p:nvPr>
            <p:ph type="sldNum" sz="quarter" idx="12"/>
          </p:nvPr>
        </p:nvSpPr>
        <p:spPr/>
        <p:txBody>
          <a:bodyPr/>
          <a:lstStyle/>
          <a:p>
            <a:fld id="{D160CE84-ADA3-4FF3-A509-10790727CC60}"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97627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BE0D0E0-6BE6-4B4B-9592-A2989DDEA3B9}" type="datetime1">
              <a:rPr lang="en-US" smtClean="0"/>
              <a:t>12/17/2024</a:t>
            </a:fld>
            <a:endParaRPr lang="en-US" dirty="0"/>
          </a:p>
        </p:txBody>
      </p:sp>
      <p:sp>
        <p:nvSpPr>
          <p:cNvPr id="6" name="Footer Placeholder 5"/>
          <p:cNvSpPr>
            <a:spLocks noGrp="1"/>
          </p:cNvSpPr>
          <p:nvPr>
            <p:ph type="ftr" sz="quarter" idx="11"/>
          </p:nvPr>
        </p:nvSpPr>
        <p:spPr/>
        <p:txBody>
          <a:bodyPr/>
          <a:lstStyle/>
          <a:p>
            <a:r>
              <a:rPr lang="en-US"/>
              <a:t>December 18, 2024 Upper Township Community Flood Meeting </a:t>
            </a:r>
            <a:endParaRPr lang="en-US" dirty="0"/>
          </a:p>
        </p:txBody>
      </p:sp>
      <p:sp>
        <p:nvSpPr>
          <p:cNvPr id="7" name="Slide Number Placeholder 6"/>
          <p:cNvSpPr>
            <a:spLocks noGrp="1"/>
          </p:cNvSpPr>
          <p:nvPr>
            <p:ph type="sldNum" sz="quarter" idx="12"/>
          </p:nvPr>
        </p:nvSpPr>
        <p:spPr/>
        <p:txBody>
          <a:bodyPr/>
          <a:lstStyle/>
          <a:p>
            <a:fld id="{D160CE84-ADA3-4FF3-A509-10790727CC60}" type="slidenum">
              <a:rPr lang="en-US" smtClean="0"/>
              <a:t>‹#›</a:t>
            </a:fld>
            <a:endParaRPr lang="en-US" dirty="0"/>
          </a:p>
        </p:txBody>
      </p:sp>
    </p:spTree>
    <p:extLst>
      <p:ext uri="{BB962C8B-B14F-4D97-AF65-F5344CB8AC3E}">
        <p14:creationId xmlns:p14="http://schemas.microsoft.com/office/powerpoint/2010/main" val="33243599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FC97F5-9578-4A85-86EB-D211EB0177AD}" type="datetime1">
              <a:rPr lang="en-US" smtClean="0"/>
              <a:t>12/17/2024</a:t>
            </a:fld>
            <a:endParaRPr lang="en-US" dirty="0"/>
          </a:p>
        </p:txBody>
      </p:sp>
      <p:sp>
        <p:nvSpPr>
          <p:cNvPr id="8" name="Footer Placeholder 7"/>
          <p:cNvSpPr>
            <a:spLocks noGrp="1"/>
          </p:cNvSpPr>
          <p:nvPr>
            <p:ph type="ftr" sz="quarter" idx="11"/>
          </p:nvPr>
        </p:nvSpPr>
        <p:spPr/>
        <p:txBody>
          <a:bodyPr/>
          <a:lstStyle/>
          <a:p>
            <a:r>
              <a:rPr lang="en-US"/>
              <a:t>December 18, 2024 Upper Township Community Flood Meeting </a:t>
            </a:r>
            <a:endParaRPr lang="en-US" dirty="0"/>
          </a:p>
        </p:txBody>
      </p:sp>
      <p:sp>
        <p:nvSpPr>
          <p:cNvPr id="9" name="Slide Number Placeholder 8"/>
          <p:cNvSpPr>
            <a:spLocks noGrp="1"/>
          </p:cNvSpPr>
          <p:nvPr>
            <p:ph type="sldNum" sz="quarter" idx="12"/>
          </p:nvPr>
        </p:nvSpPr>
        <p:spPr/>
        <p:txBody>
          <a:bodyPr/>
          <a:lstStyle/>
          <a:p>
            <a:fld id="{D160CE84-ADA3-4FF3-A509-10790727CC60}" type="slidenum">
              <a:rPr lang="en-US" smtClean="0"/>
              <a:t>‹#›</a:t>
            </a:fld>
            <a:endParaRPr lang="en-US" dirty="0"/>
          </a:p>
        </p:txBody>
      </p:sp>
    </p:spTree>
    <p:extLst>
      <p:ext uri="{BB962C8B-B14F-4D97-AF65-F5344CB8AC3E}">
        <p14:creationId xmlns:p14="http://schemas.microsoft.com/office/powerpoint/2010/main" val="18541239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E948D8-EBB9-48E9-B256-75EC0EC2EB92}" type="datetime1">
              <a:rPr lang="en-US" smtClean="0"/>
              <a:t>12/17/2024</a:t>
            </a:fld>
            <a:endParaRPr lang="en-US" dirty="0"/>
          </a:p>
        </p:txBody>
      </p:sp>
      <p:sp>
        <p:nvSpPr>
          <p:cNvPr id="4" name="Footer Placeholder 3"/>
          <p:cNvSpPr>
            <a:spLocks noGrp="1"/>
          </p:cNvSpPr>
          <p:nvPr>
            <p:ph type="ftr" sz="quarter" idx="11"/>
          </p:nvPr>
        </p:nvSpPr>
        <p:spPr/>
        <p:txBody>
          <a:bodyPr/>
          <a:lstStyle/>
          <a:p>
            <a:r>
              <a:rPr lang="en-US"/>
              <a:t>December 18, 2024 Upper Township Community Flood Meeting </a:t>
            </a:r>
            <a:endParaRPr lang="en-US" dirty="0"/>
          </a:p>
        </p:txBody>
      </p:sp>
      <p:sp>
        <p:nvSpPr>
          <p:cNvPr id="5" name="Slide Number Placeholder 4"/>
          <p:cNvSpPr>
            <a:spLocks noGrp="1"/>
          </p:cNvSpPr>
          <p:nvPr>
            <p:ph type="sldNum" sz="quarter" idx="12"/>
          </p:nvPr>
        </p:nvSpPr>
        <p:spPr/>
        <p:txBody>
          <a:bodyPr/>
          <a:lstStyle/>
          <a:p>
            <a:fld id="{D160CE84-ADA3-4FF3-A509-10790727CC60}" type="slidenum">
              <a:rPr lang="en-US" smtClean="0"/>
              <a:t>‹#›</a:t>
            </a:fld>
            <a:endParaRPr lang="en-US" dirty="0"/>
          </a:p>
        </p:txBody>
      </p:sp>
    </p:spTree>
    <p:extLst>
      <p:ext uri="{BB962C8B-B14F-4D97-AF65-F5344CB8AC3E}">
        <p14:creationId xmlns:p14="http://schemas.microsoft.com/office/powerpoint/2010/main" val="25040872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CCB2C30-8D22-4ED7-9BD3-52CFD8BD3BBC}" type="datetime1">
              <a:rPr lang="en-US" smtClean="0"/>
              <a:t>12/17/2024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December 18, 2024 Upper Township Community Flood Meeting </a:t>
            </a:r>
            <a:endParaRPr lang="en-US" dirty="0"/>
          </a:p>
        </p:txBody>
      </p:sp>
      <p:sp>
        <p:nvSpPr>
          <p:cNvPr id="9" name="Slide Number Placeholder 8"/>
          <p:cNvSpPr>
            <a:spLocks noGrp="1"/>
          </p:cNvSpPr>
          <p:nvPr>
            <p:ph type="sldNum" sz="quarter" idx="12"/>
          </p:nvPr>
        </p:nvSpPr>
        <p:spPr/>
        <p:txBody>
          <a:bodyPr/>
          <a:lstStyle/>
          <a:p>
            <a:fld id="{D160CE84-ADA3-4FF3-A509-10790727CC60}" type="slidenum">
              <a:rPr lang="en-US" smtClean="0"/>
              <a:t>‹#›</a:t>
            </a:fld>
            <a:endParaRPr lang="en-US" dirty="0"/>
          </a:p>
        </p:txBody>
      </p:sp>
    </p:spTree>
    <p:extLst>
      <p:ext uri="{BB962C8B-B14F-4D97-AF65-F5344CB8AC3E}">
        <p14:creationId xmlns:p14="http://schemas.microsoft.com/office/powerpoint/2010/main" val="1150154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049A3F3-4913-400B-8FF8-896ACABC0614}" type="datetime1">
              <a:rPr lang="en-US" smtClean="0"/>
              <a:t>12/17/2024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t>December 18, 2024 Upper Township Community Flood Meeting </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160CE84-ADA3-4FF3-A509-10790727CC60}" type="slidenum">
              <a:rPr lang="en-US" smtClean="0"/>
              <a:t>‹#›</a:t>
            </a:fld>
            <a:endParaRPr lang="en-US" dirty="0"/>
          </a:p>
        </p:txBody>
      </p:sp>
    </p:spTree>
    <p:extLst>
      <p:ext uri="{BB962C8B-B14F-4D97-AF65-F5344CB8AC3E}">
        <p14:creationId xmlns:p14="http://schemas.microsoft.com/office/powerpoint/2010/main" val="2421101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CE86C-85B6-4A53-AD70-102862C5E3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D3A1AC-FE43-4074-8B24-109D4C536E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9FE6B2-831E-4063-B099-340D59128BB8}"/>
              </a:ext>
            </a:extLst>
          </p:cNvPr>
          <p:cNvSpPr>
            <a:spLocks noGrp="1"/>
          </p:cNvSpPr>
          <p:nvPr>
            <p:ph type="dt" sz="half" idx="10"/>
          </p:nvPr>
        </p:nvSpPr>
        <p:spPr/>
        <p:txBody>
          <a:bodyPr/>
          <a:lstStyle/>
          <a:p>
            <a:fld id="{DF09375B-EE74-4B75-BB12-BBE7F5D5FD8F}" type="datetime1">
              <a:rPr lang="en-US" smtClean="0"/>
              <a:t>12/17/2024</a:t>
            </a:fld>
            <a:endParaRPr lang="en-US"/>
          </a:p>
        </p:txBody>
      </p:sp>
      <p:sp>
        <p:nvSpPr>
          <p:cNvPr id="5" name="Footer Placeholder 4">
            <a:extLst>
              <a:ext uri="{FF2B5EF4-FFF2-40B4-BE49-F238E27FC236}">
                <a16:creationId xmlns:a16="http://schemas.microsoft.com/office/drawing/2014/main" id="{499C01E7-5432-4201-AA43-4B67AF818547}"/>
              </a:ext>
            </a:extLst>
          </p:cNvPr>
          <p:cNvSpPr>
            <a:spLocks noGrp="1"/>
          </p:cNvSpPr>
          <p:nvPr>
            <p:ph type="ftr" sz="quarter" idx="11"/>
          </p:nvPr>
        </p:nvSpPr>
        <p:spPr/>
        <p:txBody>
          <a:bodyPr/>
          <a:lstStyle/>
          <a:p>
            <a:r>
              <a:rPr lang="en-US"/>
              <a:t>December 18, 2024 Upper Township Community Flood Meeting </a:t>
            </a:r>
          </a:p>
        </p:txBody>
      </p:sp>
      <p:sp>
        <p:nvSpPr>
          <p:cNvPr id="6" name="Slide Number Placeholder 5">
            <a:extLst>
              <a:ext uri="{FF2B5EF4-FFF2-40B4-BE49-F238E27FC236}">
                <a16:creationId xmlns:a16="http://schemas.microsoft.com/office/drawing/2014/main" id="{B516981A-3505-4E89-9EE4-F09FA82B4A8A}"/>
              </a:ext>
            </a:extLst>
          </p:cNvPr>
          <p:cNvSpPr>
            <a:spLocks noGrp="1"/>
          </p:cNvSpPr>
          <p:nvPr>
            <p:ph type="sldNum" sz="quarter" idx="12"/>
          </p:nvPr>
        </p:nvSpPr>
        <p:spPr/>
        <p:txBody>
          <a:bodyPr/>
          <a:lstStyle/>
          <a:p>
            <a:fld id="{A239AE3C-C4E8-4025-89EB-19DCD38161F3}" type="slidenum">
              <a:rPr lang="en-US" smtClean="0"/>
              <a:t>‹#›</a:t>
            </a:fld>
            <a:endParaRPr lang="en-US"/>
          </a:p>
        </p:txBody>
      </p:sp>
    </p:spTree>
    <p:extLst>
      <p:ext uri="{BB962C8B-B14F-4D97-AF65-F5344CB8AC3E}">
        <p14:creationId xmlns:p14="http://schemas.microsoft.com/office/powerpoint/2010/main" val="4866224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3C938E-DF79-4982-A40B-5DD1D9FC98E8}" type="datetime1">
              <a:rPr lang="en-US" smtClean="0"/>
              <a:t>12/17/2024</a:t>
            </a:fld>
            <a:endParaRPr lang="en-US" dirty="0"/>
          </a:p>
        </p:txBody>
      </p:sp>
      <p:sp>
        <p:nvSpPr>
          <p:cNvPr id="6" name="Footer Placeholder 5"/>
          <p:cNvSpPr>
            <a:spLocks noGrp="1"/>
          </p:cNvSpPr>
          <p:nvPr>
            <p:ph type="ftr" sz="quarter" idx="11"/>
          </p:nvPr>
        </p:nvSpPr>
        <p:spPr/>
        <p:txBody>
          <a:bodyPr/>
          <a:lstStyle/>
          <a:p>
            <a:r>
              <a:rPr lang="en-US"/>
              <a:t>December 18, 2024 Upper Township Community Flood Meeting </a:t>
            </a:r>
            <a:endParaRPr lang="en-US" dirty="0"/>
          </a:p>
        </p:txBody>
      </p:sp>
      <p:sp>
        <p:nvSpPr>
          <p:cNvPr id="7" name="Slide Number Placeholder 6"/>
          <p:cNvSpPr>
            <a:spLocks noGrp="1"/>
          </p:cNvSpPr>
          <p:nvPr>
            <p:ph type="sldNum" sz="quarter" idx="12"/>
          </p:nvPr>
        </p:nvSpPr>
        <p:spPr/>
        <p:txBody>
          <a:bodyPr/>
          <a:lstStyle/>
          <a:p>
            <a:fld id="{D160CE84-ADA3-4FF3-A509-10790727CC60}" type="slidenum">
              <a:rPr lang="en-US" smtClean="0"/>
              <a:t>‹#›</a:t>
            </a:fld>
            <a:endParaRPr lang="en-US" dirty="0"/>
          </a:p>
        </p:txBody>
      </p:sp>
    </p:spTree>
    <p:extLst>
      <p:ext uri="{BB962C8B-B14F-4D97-AF65-F5344CB8AC3E}">
        <p14:creationId xmlns:p14="http://schemas.microsoft.com/office/powerpoint/2010/main" val="32263318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F8E66F-F04D-4B27-B7F7-0E2CB070F2DC}" type="datetime1">
              <a:rPr lang="en-US" smtClean="0"/>
              <a:t>12/17/2024</a:t>
            </a:fld>
            <a:endParaRPr lang="en-US" dirty="0"/>
          </a:p>
        </p:txBody>
      </p:sp>
      <p:sp>
        <p:nvSpPr>
          <p:cNvPr id="5" name="Footer Placeholder 4"/>
          <p:cNvSpPr>
            <a:spLocks noGrp="1"/>
          </p:cNvSpPr>
          <p:nvPr>
            <p:ph type="ftr" sz="quarter" idx="11"/>
          </p:nvPr>
        </p:nvSpPr>
        <p:spPr/>
        <p:txBody>
          <a:bodyPr/>
          <a:lstStyle/>
          <a:p>
            <a:r>
              <a:rPr lang="en-US"/>
              <a:t>December 18, 2024 Upper Township Community Flood Meeting </a:t>
            </a:r>
            <a:endParaRPr lang="en-US" dirty="0"/>
          </a:p>
        </p:txBody>
      </p:sp>
      <p:sp>
        <p:nvSpPr>
          <p:cNvPr id="6" name="Slide Number Placeholder 5"/>
          <p:cNvSpPr>
            <a:spLocks noGrp="1"/>
          </p:cNvSpPr>
          <p:nvPr>
            <p:ph type="sldNum" sz="quarter" idx="12"/>
          </p:nvPr>
        </p:nvSpPr>
        <p:spPr/>
        <p:txBody>
          <a:bodyPr/>
          <a:lstStyle/>
          <a:p>
            <a:fld id="{D160CE84-ADA3-4FF3-A509-10790727CC60}" type="slidenum">
              <a:rPr lang="en-US" smtClean="0"/>
              <a:t>‹#›</a:t>
            </a:fld>
            <a:endParaRPr lang="en-US" dirty="0"/>
          </a:p>
        </p:txBody>
      </p:sp>
    </p:spTree>
    <p:extLst>
      <p:ext uri="{BB962C8B-B14F-4D97-AF65-F5344CB8AC3E}">
        <p14:creationId xmlns:p14="http://schemas.microsoft.com/office/powerpoint/2010/main" val="13048411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BC02F3-72E8-445E-AFC3-1E31DC4986CA}" type="datetime1">
              <a:rPr lang="en-US" smtClean="0"/>
              <a:t>12/17/2024</a:t>
            </a:fld>
            <a:endParaRPr lang="en-US" dirty="0"/>
          </a:p>
        </p:txBody>
      </p:sp>
      <p:sp>
        <p:nvSpPr>
          <p:cNvPr id="5" name="Footer Placeholder 4"/>
          <p:cNvSpPr>
            <a:spLocks noGrp="1"/>
          </p:cNvSpPr>
          <p:nvPr>
            <p:ph type="ftr" sz="quarter" idx="11"/>
          </p:nvPr>
        </p:nvSpPr>
        <p:spPr/>
        <p:txBody>
          <a:bodyPr/>
          <a:lstStyle/>
          <a:p>
            <a:r>
              <a:rPr lang="en-US"/>
              <a:t>December 18, 2024 Upper Township Community Flood Meeting </a:t>
            </a:r>
            <a:endParaRPr lang="en-US" dirty="0"/>
          </a:p>
        </p:txBody>
      </p:sp>
      <p:sp>
        <p:nvSpPr>
          <p:cNvPr id="6" name="Slide Number Placeholder 5"/>
          <p:cNvSpPr>
            <a:spLocks noGrp="1"/>
          </p:cNvSpPr>
          <p:nvPr>
            <p:ph type="sldNum" sz="quarter" idx="12"/>
          </p:nvPr>
        </p:nvSpPr>
        <p:spPr/>
        <p:txBody>
          <a:bodyPr/>
          <a:lstStyle/>
          <a:p>
            <a:fld id="{D160CE84-ADA3-4FF3-A509-10790727CC60}" type="slidenum">
              <a:rPr lang="en-US" smtClean="0"/>
              <a:t>‹#›</a:t>
            </a:fld>
            <a:endParaRPr lang="en-US" dirty="0"/>
          </a:p>
        </p:txBody>
      </p:sp>
    </p:spTree>
    <p:extLst>
      <p:ext uri="{BB962C8B-B14F-4D97-AF65-F5344CB8AC3E}">
        <p14:creationId xmlns:p14="http://schemas.microsoft.com/office/powerpoint/2010/main" val="353012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339B8-1F8C-4112-A9EE-9AF1D2CF71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E3C202-F1BC-45F9-AD9C-85CAF63273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68109F-F8A2-442E-8750-EE792B856E2A}"/>
              </a:ext>
            </a:extLst>
          </p:cNvPr>
          <p:cNvSpPr>
            <a:spLocks noGrp="1"/>
          </p:cNvSpPr>
          <p:nvPr>
            <p:ph type="dt" sz="half" idx="10"/>
          </p:nvPr>
        </p:nvSpPr>
        <p:spPr/>
        <p:txBody>
          <a:bodyPr/>
          <a:lstStyle/>
          <a:p>
            <a:fld id="{A490A35A-A782-4757-946B-5E7877DC7496}" type="datetime1">
              <a:rPr lang="en-US" smtClean="0"/>
              <a:t>12/17/2024</a:t>
            </a:fld>
            <a:endParaRPr lang="en-US"/>
          </a:p>
        </p:txBody>
      </p:sp>
      <p:sp>
        <p:nvSpPr>
          <p:cNvPr id="5" name="Footer Placeholder 4">
            <a:extLst>
              <a:ext uri="{FF2B5EF4-FFF2-40B4-BE49-F238E27FC236}">
                <a16:creationId xmlns:a16="http://schemas.microsoft.com/office/drawing/2014/main" id="{BABE1809-416E-42AD-960F-61F2F37DA767}"/>
              </a:ext>
            </a:extLst>
          </p:cNvPr>
          <p:cNvSpPr>
            <a:spLocks noGrp="1"/>
          </p:cNvSpPr>
          <p:nvPr>
            <p:ph type="ftr" sz="quarter" idx="11"/>
          </p:nvPr>
        </p:nvSpPr>
        <p:spPr/>
        <p:txBody>
          <a:bodyPr/>
          <a:lstStyle/>
          <a:p>
            <a:r>
              <a:rPr lang="en-US"/>
              <a:t>December 18, 2024 Upper Township Community Flood Meeting </a:t>
            </a:r>
          </a:p>
        </p:txBody>
      </p:sp>
      <p:sp>
        <p:nvSpPr>
          <p:cNvPr id="6" name="Slide Number Placeholder 5">
            <a:extLst>
              <a:ext uri="{FF2B5EF4-FFF2-40B4-BE49-F238E27FC236}">
                <a16:creationId xmlns:a16="http://schemas.microsoft.com/office/drawing/2014/main" id="{F39BDE86-205E-4075-8510-047AB482D3F4}"/>
              </a:ext>
            </a:extLst>
          </p:cNvPr>
          <p:cNvSpPr>
            <a:spLocks noGrp="1"/>
          </p:cNvSpPr>
          <p:nvPr>
            <p:ph type="sldNum" sz="quarter" idx="12"/>
          </p:nvPr>
        </p:nvSpPr>
        <p:spPr/>
        <p:txBody>
          <a:bodyPr/>
          <a:lstStyle/>
          <a:p>
            <a:fld id="{A239AE3C-C4E8-4025-89EB-19DCD38161F3}" type="slidenum">
              <a:rPr lang="en-US" smtClean="0"/>
              <a:t>‹#›</a:t>
            </a:fld>
            <a:endParaRPr lang="en-US"/>
          </a:p>
        </p:txBody>
      </p:sp>
    </p:spTree>
    <p:extLst>
      <p:ext uri="{BB962C8B-B14F-4D97-AF65-F5344CB8AC3E}">
        <p14:creationId xmlns:p14="http://schemas.microsoft.com/office/powerpoint/2010/main" val="1990311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6D736-27B3-4714-A898-E4D9FE6EB3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06DEA4-A2A5-4E1D-9250-11CB2AAEE3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41EF68-1F07-4049-8482-8061ABF431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F975C8-319C-4A69-B9D4-CFFC8417C420}"/>
              </a:ext>
            </a:extLst>
          </p:cNvPr>
          <p:cNvSpPr>
            <a:spLocks noGrp="1"/>
          </p:cNvSpPr>
          <p:nvPr>
            <p:ph type="dt" sz="half" idx="10"/>
          </p:nvPr>
        </p:nvSpPr>
        <p:spPr/>
        <p:txBody>
          <a:bodyPr/>
          <a:lstStyle/>
          <a:p>
            <a:fld id="{ADA7BCEA-7287-467B-A278-5A49EC18CF93}" type="datetime1">
              <a:rPr lang="en-US" smtClean="0"/>
              <a:t>12/17/2024</a:t>
            </a:fld>
            <a:endParaRPr lang="en-US"/>
          </a:p>
        </p:txBody>
      </p:sp>
      <p:sp>
        <p:nvSpPr>
          <p:cNvPr id="6" name="Footer Placeholder 5">
            <a:extLst>
              <a:ext uri="{FF2B5EF4-FFF2-40B4-BE49-F238E27FC236}">
                <a16:creationId xmlns:a16="http://schemas.microsoft.com/office/drawing/2014/main" id="{F25AC249-CFC8-4169-8C6B-DABDD3333833}"/>
              </a:ext>
            </a:extLst>
          </p:cNvPr>
          <p:cNvSpPr>
            <a:spLocks noGrp="1"/>
          </p:cNvSpPr>
          <p:nvPr>
            <p:ph type="ftr" sz="quarter" idx="11"/>
          </p:nvPr>
        </p:nvSpPr>
        <p:spPr/>
        <p:txBody>
          <a:bodyPr/>
          <a:lstStyle/>
          <a:p>
            <a:r>
              <a:rPr lang="en-US"/>
              <a:t>December 18, 2024 Upper Township Community Flood Meeting </a:t>
            </a:r>
          </a:p>
        </p:txBody>
      </p:sp>
      <p:sp>
        <p:nvSpPr>
          <p:cNvPr id="7" name="Slide Number Placeholder 6">
            <a:extLst>
              <a:ext uri="{FF2B5EF4-FFF2-40B4-BE49-F238E27FC236}">
                <a16:creationId xmlns:a16="http://schemas.microsoft.com/office/drawing/2014/main" id="{DCE5B081-2FBA-4D51-8870-D5904C4A4B16}"/>
              </a:ext>
            </a:extLst>
          </p:cNvPr>
          <p:cNvSpPr>
            <a:spLocks noGrp="1"/>
          </p:cNvSpPr>
          <p:nvPr>
            <p:ph type="sldNum" sz="quarter" idx="12"/>
          </p:nvPr>
        </p:nvSpPr>
        <p:spPr/>
        <p:txBody>
          <a:bodyPr/>
          <a:lstStyle/>
          <a:p>
            <a:fld id="{A239AE3C-C4E8-4025-89EB-19DCD38161F3}" type="slidenum">
              <a:rPr lang="en-US" smtClean="0"/>
              <a:t>‹#›</a:t>
            </a:fld>
            <a:endParaRPr lang="en-US"/>
          </a:p>
        </p:txBody>
      </p:sp>
    </p:spTree>
    <p:extLst>
      <p:ext uri="{BB962C8B-B14F-4D97-AF65-F5344CB8AC3E}">
        <p14:creationId xmlns:p14="http://schemas.microsoft.com/office/powerpoint/2010/main" val="2093834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8C0C9-FA2C-4D27-A7FB-A9AFD9DA9B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28A7F5A-ABE9-4BE7-9B70-1B6DEDA1E5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D8E779-D16C-4A27-AEE5-1D8AF45E88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E2C203F-AB8E-4060-8B36-3B032C714D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0D87B5-2A4F-42F0-8C1A-FCAB927F9D9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0F4EA7-2C9A-4BFF-9E79-15B09B3E5FC3}"/>
              </a:ext>
            </a:extLst>
          </p:cNvPr>
          <p:cNvSpPr>
            <a:spLocks noGrp="1"/>
          </p:cNvSpPr>
          <p:nvPr>
            <p:ph type="dt" sz="half" idx="10"/>
          </p:nvPr>
        </p:nvSpPr>
        <p:spPr/>
        <p:txBody>
          <a:bodyPr/>
          <a:lstStyle/>
          <a:p>
            <a:fld id="{DB15F820-3D49-4749-BB83-E72BCBB32B11}" type="datetime1">
              <a:rPr lang="en-US" smtClean="0"/>
              <a:t>12/17/2024</a:t>
            </a:fld>
            <a:endParaRPr lang="en-US"/>
          </a:p>
        </p:txBody>
      </p:sp>
      <p:sp>
        <p:nvSpPr>
          <p:cNvPr id="8" name="Footer Placeholder 7">
            <a:extLst>
              <a:ext uri="{FF2B5EF4-FFF2-40B4-BE49-F238E27FC236}">
                <a16:creationId xmlns:a16="http://schemas.microsoft.com/office/drawing/2014/main" id="{AA39ED82-04F9-43ED-8E6A-8067B48D5AB9}"/>
              </a:ext>
            </a:extLst>
          </p:cNvPr>
          <p:cNvSpPr>
            <a:spLocks noGrp="1"/>
          </p:cNvSpPr>
          <p:nvPr>
            <p:ph type="ftr" sz="quarter" idx="11"/>
          </p:nvPr>
        </p:nvSpPr>
        <p:spPr/>
        <p:txBody>
          <a:bodyPr/>
          <a:lstStyle/>
          <a:p>
            <a:r>
              <a:rPr lang="en-US"/>
              <a:t>December 18, 2024 Upper Township Community Flood Meeting </a:t>
            </a:r>
          </a:p>
        </p:txBody>
      </p:sp>
      <p:sp>
        <p:nvSpPr>
          <p:cNvPr id="9" name="Slide Number Placeholder 8">
            <a:extLst>
              <a:ext uri="{FF2B5EF4-FFF2-40B4-BE49-F238E27FC236}">
                <a16:creationId xmlns:a16="http://schemas.microsoft.com/office/drawing/2014/main" id="{A9B3CB6C-5108-4B88-AB9E-06F57E6B8C74}"/>
              </a:ext>
            </a:extLst>
          </p:cNvPr>
          <p:cNvSpPr>
            <a:spLocks noGrp="1"/>
          </p:cNvSpPr>
          <p:nvPr>
            <p:ph type="sldNum" sz="quarter" idx="12"/>
          </p:nvPr>
        </p:nvSpPr>
        <p:spPr/>
        <p:txBody>
          <a:bodyPr/>
          <a:lstStyle/>
          <a:p>
            <a:fld id="{A239AE3C-C4E8-4025-89EB-19DCD38161F3}" type="slidenum">
              <a:rPr lang="en-US" smtClean="0"/>
              <a:t>‹#›</a:t>
            </a:fld>
            <a:endParaRPr lang="en-US"/>
          </a:p>
        </p:txBody>
      </p:sp>
    </p:spTree>
    <p:extLst>
      <p:ext uri="{BB962C8B-B14F-4D97-AF65-F5344CB8AC3E}">
        <p14:creationId xmlns:p14="http://schemas.microsoft.com/office/powerpoint/2010/main" val="1104107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CD088-B851-4355-B7E4-E82FF2755D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1BE41C-D50F-4E8B-BC22-744286A821D1}"/>
              </a:ext>
            </a:extLst>
          </p:cNvPr>
          <p:cNvSpPr>
            <a:spLocks noGrp="1"/>
          </p:cNvSpPr>
          <p:nvPr>
            <p:ph type="dt" sz="half" idx="10"/>
          </p:nvPr>
        </p:nvSpPr>
        <p:spPr/>
        <p:txBody>
          <a:bodyPr/>
          <a:lstStyle/>
          <a:p>
            <a:fld id="{B7FEB631-BA50-4578-BAE1-5A4F244BA47A}" type="datetime1">
              <a:rPr lang="en-US" smtClean="0"/>
              <a:t>12/17/2024</a:t>
            </a:fld>
            <a:endParaRPr lang="en-US"/>
          </a:p>
        </p:txBody>
      </p:sp>
      <p:sp>
        <p:nvSpPr>
          <p:cNvPr id="4" name="Footer Placeholder 3">
            <a:extLst>
              <a:ext uri="{FF2B5EF4-FFF2-40B4-BE49-F238E27FC236}">
                <a16:creationId xmlns:a16="http://schemas.microsoft.com/office/drawing/2014/main" id="{D9003FDE-4B11-49DE-862B-A2E7EA238592}"/>
              </a:ext>
            </a:extLst>
          </p:cNvPr>
          <p:cNvSpPr>
            <a:spLocks noGrp="1"/>
          </p:cNvSpPr>
          <p:nvPr>
            <p:ph type="ftr" sz="quarter" idx="11"/>
          </p:nvPr>
        </p:nvSpPr>
        <p:spPr/>
        <p:txBody>
          <a:bodyPr/>
          <a:lstStyle/>
          <a:p>
            <a:r>
              <a:rPr lang="en-US"/>
              <a:t>December 18, 2024 Upper Township Community Flood Meeting </a:t>
            </a:r>
          </a:p>
        </p:txBody>
      </p:sp>
      <p:sp>
        <p:nvSpPr>
          <p:cNvPr id="5" name="Slide Number Placeholder 4">
            <a:extLst>
              <a:ext uri="{FF2B5EF4-FFF2-40B4-BE49-F238E27FC236}">
                <a16:creationId xmlns:a16="http://schemas.microsoft.com/office/drawing/2014/main" id="{FE8B4DDA-C809-4ED4-998E-C470DE50BE95}"/>
              </a:ext>
            </a:extLst>
          </p:cNvPr>
          <p:cNvSpPr>
            <a:spLocks noGrp="1"/>
          </p:cNvSpPr>
          <p:nvPr>
            <p:ph type="sldNum" sz="quarter" idx="12"/>
          </p:nvPr>
        </p:nvSpPr>
        <p:spPr/>
        <p:txBody>
          <a:bodyPr/>
          <a:lstStyle/>
          <a:p>
            <a:fld id="{A239AE3C-C4E8-4025-89EB-19DCD38161F3}" type="slidenum">
              <a:rPr lang="en-US" smtClean="0"/>
              <a:t>‹#›</a:t>
            </a:fld>
            <a:endParaRPr lang="en-US"/>
          </a:p>
        </p:txBody>
      </p:sp>
    </p:spTree>
    <p:extLst>
      <p:ext uri="{BB962C8B-B14F-4D97-AF65-F5344CB8AC3E}">
        <p14:creationId xmlns:p14="http://schemas.microsoft.com/office/powerpoint/2010/main" val="2232640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F5B03E-8852-4069-8496-8B1188943148}"/>
              </a:ext>
            </a:extLst>
          </p:cNvPr>
          <p:cNvSpPr>
            <a:spLocks noGrp="1"/>
          </p:cNvSpPr>
          <p:nvPr>
            <p:ph type="dt" sz="half" idx="10"/>
          </p:nvPr>
        </p:nvSpPr>
        <p:spPr/>
        <p:txBody>
          <a:bodyPr/>
          <a:lstStyle/>
          <a:p>
            <a:fld id="{4C1591C1-D13E-4E2F-9168-2E1A5A156128}" type="datetime1">
              <a:rPr lang="en-US" smtClean="0"/>
              <a:t>12/17/2024</a:t>
            </a:fld>
            <a:endParaRPr lang="en-US"/>
          </a:p>
        </p:txBody>
      </p:sp>
      <p:sp>
        <p:nvSpPr>
          <p:cNvPr id="3" name="Footer Placeholder 2">
            <a:extLst>
              <a:ext uri="{FF2B5EF4-FFF2-40B4-BE49-F238E27FC236}">
                <a16:creationId xmlns:a16="http://schemas.microsoft.com/office/drawing/2014/main" id="{43D9A220-C96A-474B-B4E8-1E3218FFDE94}"/>
              </a:ext>
            </a:extLst>
          </p:cNvPr>
          <p:cNvSpPr>
            <a:spLocks noGrp="1"/>
          </p:cNvSpPr>
          <p:nvPr>
            <p:ph type="ftr" sz="quarter" idx="11"/>
          </p:nvPr>
        </p:nvSpPr>
        <p:spPr/>
        <p:txBody>
          <a:bodyPr/>
          <a:lstStyle/>
          <a:p>
            <a:r>
              <a:rPr lang="en-US"/>
              <a:t>December 18, 2024 Upper Township Community Flood Meeting </a:t>
            </a:r>
          </a:p>
        </p:txBody>
      </p:sp>
      <p:sp>
        <p:nvSpPr>
          <p:cNvPr id="4" name="Slide Number Placeholder 3">
            <a:extLst>
              <a:ext uri="{FF2B5EF4-FFF2-40B4-BE49-F238E27FC236}">
                <a16:creationId xmlns:a16="http://schemas.microsoft.com/office/drawing/2014/main" id="{B36A5967-B15E-4103-8CFF-06AA24C241D2}"/>
              </a:ext>
            </a:extLst>
          </p:cNvPr>
          <p:cNvSpPr>
            <a:spLocks noGrp="1"/>
          </p:cNvSpPr>
          <p:nvPr>
            <p:ph type="sldNum" sz="quarter" idx="12"/>
          </p:nvPr>
        </p:nvSpPr>
        <p:spPr/>
        <p:txBody>
          <a:bodyPr/>
          <a:lstStyle/>
          <a:p>
            <a:fld id="{A239AE3C-C4E8-4025-89EB-19DCD38161F3}" type="slidenum">
              <a:rPr lang="en-US" smtClean="0"/>
              <a:t>‹#›</a:t>
            </a:fld>
            <a:endParaRPr lang="en-US"/>
          </a:p>
        </p:txBody>
      </p:sp>
    </p:spTree>
    <p:extLst>
      <p:ext uri="{BB962C8B-B14F-4D97-AF65-F5344CB8AC3E}">
        <p14:creationId xmlns:p14="http://schemas.microsoft.com/office/powerpoint/2010/main" val="4212701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0839B-AAE3-4F95-B64E-287158D7F3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89C012-D7A2-4138-BF16-6C36798A02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BDC0A9-6DA3-4C61-B0EF-DF50E59E5D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290D5D-26F5-44FA-BF4B-C8646DFEF2BE}"/>
              </a:ext>
            </a:extLst>
          </p:cNvPr>
          <p:cNvSpPr>
            <a:spLocks noGrp="1"/>
          </p:cNvSpPr>
          <p:nvPr>
            <p:ph type="dt" sz="half" idx="10"/>
          </p:nvPr>
        </p:nvSpPr>
        <p:spPr/>
        <p:txBody>
          <a:bodyPr/>
          <a:lstStyle/>
          <a:p>
            <a:fld id="{75B19DB8-6E3F-440F-A88C-3EBDE205D90D}" type="datetime1">
              <a:rPr lang="en-US" smtClean="0"/>
              <a:t>12/17/2024</a:t>
            </a:fld>
            <a:endParaRPr lang="en-US"/>
          </a:p>
        </p:txBody>
      </p:sp>
      <p:sp>
        <p:nvSpPr>
          <p:cNvPr id="6" name="Footer Placeholder 5">
            <a:extLst>
              <a:ext uri="{FF2B5EF4-FFF2-40B4-BE49-F238E27FC236}">
                <a16:creationId xmlns:a16="http://schemas.microsoft.com/office/drawing/2014/main" id="{E2C469A1-B2D1-44CF-9A2C-7F592B75C0D6}"/>
              </a:ext>
            </a:extLst>
          </p:cNvPr>
          <p:cNvSpPr>
            <a:spLocks noGrp="1"/>
          </p:cNvSpPr>
          <p:nvPr>
            <p:ph type="ftr" sz="quarter" idx="11"/>
          </p:nvPr>
        </p:nvSpPr>
        <p:spPr/>
        <p:txBody>
          <a:bodyPr/>
          <a:lstStyle/>
          <a:p>
            <a:r>
              <a:rPr lang="en-US"/>
              <a:t>December 18, 2024 Upper Township Community Flood Meeting </a:t>
            </a:r>
          </a:p>
        </p:txBody>
      </p:sp>
      <p:sp>
        <p:nvSpPr>
          <p:cNvPr id="7" name="Slide Number Placeholder 6">
            <a:extLst>
              <a:ext uri="{FF2B5EF4-FFF2-40B4-BE49-F238E27FC236}">
                <a16:creationId xmlns:a16="http://schemas.microsoft.com/office/drawing/2014/main" id="{053BF239-31CC-43A4-BD39-9DB0D28544A1}"/>
              </a:ext>
            </a:extLst>
          </p:cNvPr>
          <p:cNvSpPr>
            <a:spLocks noGrp="1"/>
          </p:cNvSpPr>
          <p:nvPr>
            <p:ph type="sldNum" sz="quarter" idx="12"/>
          </p:nvPr>
        </p:nvSpPr>
        <p:spPr/>
        <p:txBody>
          <a:bodyPr/>
          <a:lstStyle/>
          <a:p>
            <a:fld id="{A239AE3C-C4E8-4025-89EB-19DCD38161F3}" type="slidenum">
              <a:rPr lang="en-US" smtClean="0"/>
              <a:t>‹#›</a:t>
            </a:fld>
            <a:endParaRPr lang="en-US"/>
          </a:p>
        </p:txBody>
      </p:sp>
    </p:spTree>
    <p:extLst>
      <p:ext uri="{BB962C8B-B14F-4D97-AF65-F5344CB8AC3E}">
        <p14:creationId xmlns:p14="http://schemas.microsoft.com/office/powerpoint/2010/main" val="889472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14CC2-7B1D-4E4F-B269-E93E55C944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692273-21F3-4676-BEAC-2F86060394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2FC5DF-CBB1-4850-917A-06CD4318CE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8ED71E-2021-42E9-B609-BB5890411C0A}"/>
              </a:ext>
            </a:extLst>
          </p:cNvPr>
          <p:cNvSpPr>
            <a:spLocks noGrp="1"/>
          </p:cNvSpPr>
          <p:nvPr>
            <p:ph type="dt" sz="half" idx="10"/>
          </p:nvPr>
        </p:nvSpPr>
        <p:spPr/>
        <p:txBody>
          <a:bodyPr/>
          <a:lstStyle/>
          <a:p>
            <a:fld id="{296B9272-7893-4761-AEB0-0F42221D665B}" type="datetime1">
              <a:rPr lang="en-US" smtClean="0"/>
              <a:t>12/17/2024</a:t>
            </a:fld>
            <a:endParaRPr lang="en-US"/>
          </a:p>
        </p:txBody>
      </p:sp>
      <p:sp>
        <p:nvSpPr>
          <p:cNvPr id="6" name="Footer Placeholder 5">
            <a:extLst>
              <a:ext uri="{FF2B5EF4-FFF2-40B4-BE49-F238E27FC236}">
                <a16:creationId xmlns:a16="http://schemas.microsoft.com/office/drawing/2014/main" id="{C3EDE4FC-B15F-4D00-ADC3-27C961ECC8FA}"/>
              </a:ext>
            </a:extLst>
          </p:cNvPr>
          <p:cNvSpPr>
            <a:spLocks noGrp="1"/>
          </p:cNvSpPr>
          <p:nvPr>
            <p:ph type="ftr" sz="quarter" idx="11"/>
          </p:nvPr>
        </p:nvSpPr>
        <p:spPr/>
        <p:txBody>
          <a:bodyPr/>
          <a:lstStyle/>
          <a:p>
            <a:r>
              <a:rPr lang="en-US"/>
              <a:t>December 18, 2024 Upper Township Community Flood Meeting </a:t>
            </a:r>
          </a:p>
        </p:txBody>
      </p:sp>
      <p:sp>
        <p:nvSpPr>
          <p:cNvPr id="7" name="Slide Number Placeholder 6">
            <a:extLst>
              <a:ext uri="{FF2B5EF4-FFF2-40B4-BE49-F238E27FC236}">
                <a16:creationId xmlns:a16="http://schemas.microsoft.com/office/drawing/2014/main" id="{3E741868-E77F-4701-BE3F-B1980A6F3368}"/>
              </a:ext>
            </a:extLst>
          </p:cNvPr>
          <p:cNvSpPr>
            <a:spLocks noGrp="1"/>
          </p:cNvSpPr>
          <p:nvPr>
            <p:ph type="sldNum" sz="quarter" idx="12"/>
          </p:nvPr>
        </p:nvSpPr>
        <p:spPr/>
        <p:txBody>
          <a:bodyPr/>
          <a:lstStyle/>
          <a:p>
            <a:fld id="{A239AE3C-C4E8-4025-89EB-19DCD38161F3}" type="slidenum">
              <a:rPr lang="en-US" smtClean="0"/>
              <a:t>‹#›</a:t>
            </a:fld>
            <a:endParaRPr lang="en-US"/>
          </a:p>
        </p:txBody>
      </p:sp>
    </p:spTree>
    <p:extLst>
      <p:ext uri="{BB962C8B-B14F-4D97-AF65-F5344CB8AC3E}">
        <p14:creationId xmlns:p14="http://schemas.microsoft.com/office/powerpoint/2010/main" val="3898941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F3654B-ECAB-4838-856A-9DC28AF2C3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1FB45D7-6EC3-4922-91AF-0E47F83C03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A00C20-7864-4ACB-B504-3DD1D1EA02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4D2C73-3399-4D58-86A5-C87C4AD3FEFA}" type="datetime1">
              <a:rPr lang="en-US" smtClean="0"/>
              <a:t>12/17/2024</a:t>
            </a:fld>
            <a:endParaRPr lang="en-US"/>
          </a:p>
        </p:txBody>
      </p:sp>
      <p:sp>
        <p:nvSpPr>
          <p:cNvPr id="5" name="Footer Placeholder 4">
            <a:extLst>
              <a:ext uri="{FF2B5EF4-FFF2-40B4-BE49-F238E27FC236}">
                <a16:creationId xmlns:a16="http://schemas.microsoft.com/office/drawing/2014/main" id="{552A3643-AC80-4193-84DD-FF3CC77EDA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December 18, 2024 Upper Township Community Flood Meeting </a:t>
            </a:r>
          </a:p>
        </p:txBody>
      </p:sp>
      <p:sp>
        <p:nvSpPr>
          <p:cNvPr id="6" name="Slide Number Placeholder 5">
            <a:extLst>
              <a:ext uri="{FF2B5EF4-FFF2-40B4-BE49-F238E27FC236}">
                <a16:creationId xmlns:a16="http://schemas.microsoft.com/office/drawing/2014/main" id="{6B1CB676-F73E-441F-BC8B-0C9F722C6B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39AE3C-C4E8-4025-89EB-19DCD38161F3}" type="slidenum">
              <a:rPr lang="en-US" smtClean="0"/>
              <a:t>‹#›</a:t>
            </a:fld>
            <a:endParaRPr lang="en-US"/>
          </a:p>
        </p:txBody>
      </p:sp>
    </p:spTree>
    <p:extLst>
      <p:ext uri="{BB962C8B-B14F-4D97-AF65-F5344CB8AC3E}">
        <p14:creationId xmlns:p14="http://schemas.microsoft.com/office/powerpoint/2010/main" val="4835731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7D35A66-8127-44F6-8702-AF8279AF15F6}" type="datetime1">
              <a:rPr lang="en-US" smtClean="0"/>
              <a:t>12/17/2024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December 18, 2024 Upper Township Community Flood Meeting </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160CE84-ADA3-4FF3-A509-10790727CC60}"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69575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2.xml"/><Relationship Id="rId1" Type="http://schemas.openxmlformats.org/officeDocument/2006/relationships/tags" Target="../tags/tag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5C488-22CB-4FC8-9631-85824AFB4E30}"/>
              </a:ext>
            </a:extLst>
          </p:cNvPr>
          <p:cNvSpPr>
            <a:spLocks noGrp="1"/>
          </p:cNvSpPr>
          <p:nvPr>
            <p:ph type="ctrTitle"/>
          </p:nvPr>
        </p:nvSpPr>
        <p:spPr>
          <a:xfrm>
            <a:off x="5289754" y="639097"/>
            <a:ext cx="6253317" cy="3686015"/>
          </a:xfrm>
        </p:spPr>
        <p:txBody>
          <a:bodyPr>
            <a:normAutofit fontScale="90000"/>
          </a:bodyPr>
          <a:lstStyle/>
          <a:p>
            <a:r>
              <a:rPr lang="en-US" sz="6800"/>
              <a:t>Flood Insurance Community Meeting</a:t>
            </a:r>
          </a:p>
        </p:txBody>
      </p:sp>
      <p:sp>
        <p:nvSpPr>
          <p:cNvPr id="3" name="Subtitle 2">
            <a:extLst>
              <a:ext uri="{FF2B5EF4-FFF2-40B4-BE49-F238E27FC236}">
                <a16:creationId xmlns:a16="http://schemas.microsoft.com/office/drawing/2014/main" id="{16D21DB3-BD2B-49A4-94EE-DE66325D3272}"/>
              </a:ext>
            </a:extLst>
          </p:cNvPr>
          <p:cNvSpPr>
            <a:spLocks noGrp="1"/>
          </p:cNvSpPr>
          <p:nvPr>
            <p:ph type="subTitle" idx="1"/>
          </p:nvPr>
        </p:nvSpPr>
        <p:spPr>
          <a:xfrm>
            <a:off x="5289753" y="4455620"/>
            <a:ext cx="6269347" cy="1763279"/>
          </a:xfrm>
        </p:spPr>
        <p:txBody>
          <a:bodyPr>
            <a:normAutofit/>
          </a:bodyPr>
          <a:lstStyle/>
          <a:p>
            <a:endParaRPr lang="en-US" dirty="0">
              <a:solidFill>
                <a:schemeClr val="tx1">
                  <a:lumMod val="85000"/>
                  <a:lumOff val="15000"/>
                </a:schemeClr>
              </a:solidFill>
            </a:endParaRPr>
          </a:p>
          <a:p>
            <a:r>
              <a:rPr lang="en-US" dirty="0">
                <a:solidFill>
                  <a:schemeClr val="tx1">
                    <a:lumMod val="85000"/>
                    <a:lumOff val="15000"/>
                  </a:schemeClr>
                </a:solidFill>
              </a:rPr>
              <a:t>Presented by Heist Insurance Agency</a:t>
            </a:r>
          </a:p>
          <a:p>
            <a:r>
              <a:rPr lang="en-US" dirty="0">
                <a:solidFill>
                  <a:schemeClr val="tx1">
                    <a:lumMod val="85000"/>
                    <a:lumOff val="15000"/>
                  </a:schemeClr>
                </a:solidFill>
              </a:rPr>
              <a:t>December 18, 2024</a:t>
            </a:r>
          </a:p>
          <a:p>
            <a:endParaRPr lang="en-US" dirty="0">
              <a:solidFill>
                <a:schemeClr val="tx1">
                  <a:lumMod val="85000"/>
                  <a:lumOff val="15000"/>
                </a:schemeClr>
              </a:solidFill>
            </a:endParaRPr>
          </a:p>
        </p:txBody>
      </p:sp>
      <p:pic>
        <p:nvPicPr>
          <p:cNvPr id="5" name="Picture 4" descr="Logo&#10;&#10;Description automatically generated">
            <a:extLst>
              <a:ext uri="{FF2B5EF4-FFF2-40B4-BE49-F238E27FC236}">
                <a16:creationId xmlns:a16="http://schemas.microsoft.com/office/drawing/2014/main" id="{09B6C1F9-9BF3-4C82-B306-5828ABAE4E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999" y="1168469"/>
            <a:ext cx="4001315" cy="3991435"/>
          </a:xfrm>
          <a:prstGeom prst="rect">
            <a:avLst/>
          </a:prstGeom>
        </p:spPr>
      </p:pic>
      <p:sp>
        <p:nvSpPr>
          <p:cNvPr id="4" name="Footer Placeholder 3">
            <a:extLst>
              <a:ext uri="{FF2B5EF4-FFF2-40B4-BE49-F238E27FC236}">
                <a16:creationId xmlns:a16="http://schemas.microsoft.com/office/drawing/2014/main" id="{D2DC5E59-BB35-A03C-8282-71B770274058}"/>
              </a:ext>
            </a:extLst>
          </p:cNvPr>
          <p:cNvSpPr>
            <a:spLocks noGrp="1"/>
          </p:cNvSpPr>
          <p:nvPr>
            <p:ph type="ftr" sz="quarter" idx="11"/>
          </p:nvPr>
        </p:nvSpPr>
        <p:spPr/>
        <p:txBody>
          <a:bodyPr/>
          <a:lstStyle/>
          <a:p>
            <a:r>
              <a:rPr lang="en-US"/>
              <a:t>December 18, 2024 Upper Township Community Flood Meeting </a:t>
            </a:r>
          </a:p>
        </p:txBody>
      </p:sp>
    </p:spTree>
    <p:extLst>
      <p:ext uri="{BB962C8B-B14F-4D97-AF65-F5344CB8AC3E}">
        <p14:creationId xmlns:p14="http://schemas.microsoft.com/office/powerpoint/2010/main" val="772828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necklace on a table&#10;&#10;Description automatically generated">
            <a:extLst>
              <a:ext uri="{FF2B5EF4-FFF2-40B4-BE49-F238E27FC236}">
                <a16:creationId xmlns:a16="http://schemas.microsoft.com/office/drawing/2014/main" id="{708712D2-4F16-4B19-8654-DDB62FF50B87}"/>
              </a:ext>
            </a:extLst>
          </p:cNvPr>
          <p:cNvPicPr>
            <a:picLocks noChangeAspect="1"/>
          </p:cNvPicPr>
          <p:nvPr/>
        </p:nvPicPr>
        <p:blipFill rotWithShape="1">
          <a:blip r:embed="rId3">
            <a:extLst>
              <a:ext uri="{28A0092B-C50C-407E-A947-70E740481C1C}">
                <a14:useLocalDpi xmlns:a14="http://schemas.microsoft.com/office/drawing/2010/main" val="0"/>
              </a:ext>
            </a:extLst>
          </a:blip>
          <a:srcRect t="6201" r="9091" b="17191"/>
          <a:stretch/>
        </p:blipFill>
        <p:spPr>
          <a:xfrm>
            <a:off x="6127121" y="1163782"/>
            <a:ext cx="5932136" cy="396932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itle 1">
            <a:extLst>
              <a:ext uri="{FF2B5EF4-FFF2-40B4-BE49-F238E27FC236}">
                <a16:creationId xmlns:a16="http://schemas.microsoft.com/office/drawing/2014/main" id="{6909217C-7F4A-4060-A3B6-C833E75E20ED}"/>
              </a:ext>
            </a:extLst>
          </p:cNvPr>
          <p:cNvSpPr>
            <a:spLocks noGrp="1"/>
          </p:cNvSpPr>
          <p:nvPr>
            <p:ph type="title"/>
          </p:nvPr>
        </p:nvSpPr>
        <p:spPr>
          <a:xfrm>
            <a:off x="594804" y="110327"/>
            <a:ext cx="6619811" cy="1344975"/>
          </a:xfrm>
        </p:spPr>
        <p:txBody>
          <a:bodyPr>
            <a:normAutofit/>
          </a:bodyPr>
          <a:lstStyle/>
          <a:p>
            <a:r>
              <a:rPr lang="en-US" sz="4000" dirty="0"/>
              <a:t>What’s a 100-year flood?</a:t>
            </a:r>
          </a:p>
        </p:txBody>
      </p:sp>
      <p:sp>
        <p:nvSpPr>
          <p:cNvPr id="3" name="Content Placeholder 2">
            <a:extLst>
              <a:ext uri="{FF2B5EF4-FFF2-40B4-BE49-F238E27FC236}">
                <a16:creationId xmlns:a16="http://schemas.microsoft.com/office/drawing/2014/main" id="{E0856B7B-466D-43CB-9B46-F09CF117BB18}"/>
              </a:ext>
            </a:extLst>
          </p:cNvPr>
          <p:cNvSpPr>
            <a:spLocks noGrp="1"/>
          </p:cNvSpPr>
          <p:nvPr>
            <p:ph idx="1"/>
          </p:nvPr>
        </p:nvSpPr>
        <p:spPr>
          <a:xfrm>
            <a:off x="506625" y="2357390"/>
            <a:ext cx="5447365" cy="3523863"/>
          </a:xfrm>
        </p:spPr>
        <p:txBody>
          <a:bodyPr>
            <a:normAutofit lnSpcReduction="10000"/>
          </a:bodyPr>
          <a:lstStyle/>
          <a:p>
            <a:pPr marL="228600" indent="-228600">
              <a:buFont typeface="Arial" panose="020B0604020202020204" pitchFamily="34" charset="0"/>
              <a:buChar char="•"/>
            </a:pPr>
            <a:r>
              <a:rPr lang="en-US" sz="2800" dirty="0">
                <a:solidFill>
                  <a:schemeClr val="tx1"/>
                </a:solidFill>
                <a:latin typeface="Calibri" panose="020F0502020204030204" pitchFamily="34" charset="0"/>
                <a:ea typeface="Calibri" panose="020F0502020204030204" pitchFamily="34" charset="0"/>
                <a:cs typeface="Times New Roman" panose="02020603050405020304" pitchFamily="18" charset="0"/>
              </a:rPr>
              <a:t>In a bag of 99 green marbles and 1 yellow marble, there is a 1% chance of pulling any marble  </a:t>
            </a:r>
          </a:p>
          <a:p>
            <a:pPr marL="228600" indent="-228600">
              <a:buFont typeface="Arial" panose="020B0604020202020204" pitchFamily="34" charset="0"/>
              <a:buChar char="•"/>
            </a:pPr>
            <a:r>
              <a:rPr lang="en-US" sz="2800" dirty="0">
                <a:solidFill>
                  <a:schemeClr val="tx1"/>
                </a:solidFill>
                <a:latin typeface="Calibri" panose="020F0502020204030204" pitchFamily="34" charset="0"/>
                <a:ea typeface="Calibri" panose="020F0502020204030204" pitchFamily="34" charset="0"/>
                <a:cs typeface="Times New Roman" panose="02020603050405020304" pitchFamily="18" charset="0"/>
              </a:rPr>
              <a:t>When the yellow marble is pulled out of the bag, it represents a 100-year flood event</a:t>
            </a:r>
          </a:p>
          <a:p>
            <a:pPr marL="228600" indent="-228600">
              <a:buFont typeface="Arial" panose="020B0604020202020204" pitchFamily="34" charset="0"/>
              <a:buChar char="•"/>
            </a:pPr>
            <a:r>
              <a:rPr lang="en-US" sz="2800" dirty="0">
                <a:solidFill>
                  <a:schemeClr val="tx1"/>
                </a:solidFill>
                <a:latin typeface="Calibri" panose="020F0502020204030204" pitchFamily="34" charset="0"/>
                <a:ea typeface="Calibri" panose="020F0502020204030204" pitchFamily="34" charset="0"/>
                <a:cs typeface="Times New Roman" panose="02020603050405020304" pitchFamily="18" charset="0"/>
              </a:rPr>
              <a:t>AKA: The community Base Flood Elevation</a:t>
            </a:r>
          </a:p>
          <a:p>
            <a:pPr>
              <a:buFont typeface="Arial" panose="020B0604020202020204" pitchFamily="34" charset="0"/>
              <a:buChar char="•"/>
            </a:pPr>
            <a:endParaRPr lang="en-US" sz="2000" dirty="0">
              <a:latin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1478883B-AB64-437B-8702-81A3844BE653}"/>
              </a:ext>
            </a:extLst>
          </p:cNvPr>
          <p:cNvSpPr>
            <a:spLocks noGrp="1"/>
          </p:cNvSpPr>
          <p:nvPr>
            <p:ph type="ftr" sz="quarter" idx="11"/>
          </p:nvPr>
        </p:nvSpPr>
        <p:spPr/>
        <p:txBody>
          <a:bodyPr/>
          <a:lstStyle/>
          <a:p>
            <a:r>
              <a:rPr lang="en-US"/>
              <a:t>December 18, 2024 Upper Township Community Flood Meeting </a:t>
            </a:r>
            <a:endParaRPr lang="en-US" dirty="0"/>
          </a:p>
        </p:txBody>
      </p:sp>
    </p:spTree>
    <p:extLst>
      <p:ext uri="{BB962C8B-B14F-4D97-AF65-F5344CB8AC3E}">
        <p14:creationId xmlns:p14="http://schemas.microsoft.com/office/powerpoint/2010/main" val="3424322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BBB05-CD2A-4D5B-BBED-59D7F17DE57E}"/>
              </a:ext>
            </a:extLst>
          </p:cNvPr>
          <p:cNvSpPr>
            <a:spLocks noGrp="1"/>
          </p:cNvSpPr>
          <p:nvPr>
            <p:ph type="title"/>
          </p:nvPr>
        </p:nvSpPr>
        <p:spPr/>
        <p:txBody>
          <a:bodyPr vert="horz" lIns="91440" tIns="45720" rIns="91440" bIns="45720" rtlCol="0" anchor="ctr">
            <a:normAutofit/>
          </a:bodyPr>
          <a:lstStyle/>
          <a:p>
            <a:pPr algn="l"/>
            <a:r>
              <a:rPr lang="en-US" sz="4100" cap="none" dirty="0">
                <a:solidFill>
                  <a:srgbClr val="FFFFFF"/>
                </a:solidFill>
              </a:rPr>
              <a:t>The Flood Elevation Certificate </a:t>
            </a:r>
            <a:r>
              <a:rPr lang="en-US" sz="4100" dirty="0">
                <a:solidFill>
                  <a:srgbClr val="FFFFFF"/>
                </a:solidFill>
              </a:rPr>
              <a:t>(FEC)</a:t>
            </a:r>
          </a:p>
        </p:txBody>
      </p:sp>
      <p:sp>
        <p:nvSpPr>
          <p:cNvPr id="3" name="Footer Placeholder 2">
            <a:extLst>
              <a:ext uri="{FF2B5EF4-FFF2-40B4-BE49-F238E27FC236}">
                <a16:creationId xmlns:a16="http://schemas.microsoft.com/office/drawing/2014/main" id="{CDE6D072-702C-1DEF-EED8-28C06469882B}"/>
              </a:ext>
            </a:extLst>
          </p:cNvPr>
          <p:cNvSpPr>
            <a:spLocks noGrp="1"/>
          </p:cNvSpPr>
          <p:nvPr>
            <p:ph type="ftr" sz="quarter" idx="11"/>
          </p:nvPr>
        </p:nvSpPr>
        <p:spPr/>
        <p:txBody>
          <a:bodyPr/>
          <a:lstStyle/>
          <a:p>
            <a:r>
              <a:rPr lang="en-US"/>
              <a:t>December 18, 2024 Upper Township Community Flood Meeting </a:t>
            </a:r>
          </a:p>
        </p:txBody>
      </p:sp>
      <p:sp>
        <p:nvSpPr>
          <p:cNvPr id="7" name="TextBox 6">
            <a:extLst>
              <a:ext uri="{FF2B5EF4-FFF2-40B4-BE49-F238E27FC236}">
                <a16:creationId xmlns:a16="http://schemas.microsoft.com/office/drawing/2014/main" id="{4AFB25D7-8638-4002-AB30-7DC33A99EAAF}"/>
              </a:ext>
            </a:extLst>
          </p:cNvPr>
          <p:cNvSpPr txBox="1"/>
          <p:nvPr/>
        </p:nvSpPr>
        <p:spPr>
          <a:xfrm>
            <a:off x="4634794" y="1049695"/>
            <a:ext cx="5839242" cy="4758611"/>
          </a:xfrm>
          <a:prstGeom prst="rect">
            <a:avLst/>
          </a:prstGeom>
        </p:spPr>
        <p:txBody>
          <a:bodyPr vert="horz" lIns="91440" tIns="45720" rIns="91440" bIns="45720" rtlCol="0" anchor="ctr">
            <a:normAutofit/>
          </a:bodyPr>
          <a:lstStyle/>
          <a:p>
            <a:pPr lvl="0" defTabSz="914400">
              <a:lnSpc>
                <a:spcPct val="120000"/>
              </a:lnSpc>
              <a:spcAft>
                <a:spcPts val="600"/>
              </a:spcAft>
              <a:buClr>
                <a:schemeClr val="tx1"/>
              </a:buClr>
            </a:pPr>
            <a:r>
              <a:rPr lang="en-US" sz="3200" dirty="0"/>
              <a:t>The </a:t>
            </a:r>
            <a:r>
              <a:rPr lang="en-US" sz="3200" b="1" dirty="0"/>
              <a:t>FEC</a:t>
            </a:r>
            <a:r>
              <a:rPr lang="en-US" sz="3200" dirty="0"/>
              <a:t> shows you where your home falls on the map and provides specific height information about your home. </a:t>
            </a:r>
          </a:p>
        </p:txBody>
      </p:sp>
    </p:spTree>
    <p:extLst>
      <p:ext uri="{BB962C8B-B14F-4D97-AF65-F5344CB8AC3E}">
        <p14:creationId xmlns:p14="http://schemas.microsoft.com/office/powerpoint/2010/main" val="1481172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46F2B05-D14A-46C1-B94D-81BAFA34CA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767B01B-0EAF-4EE8-9B62-251F1B620557}"/>
              </a:ext>
            </a:extLst>
          </p:cNvPr>
          <p:cNvSpPr txBox="1"/>
          <p:nvPr/>
        </p:nvSpPr>
        <p:spPr>
          <a:xfrm>
            <a:off x="672695" y="3717910"/>
            <a:ext cx="5855415" cy="1155426"/>
          </a:xfrm>
          <a:prstGeom prst="rect">
            <a:avLst/>
          </a:prstGeom>
        </p:spPr>
        <p:txBody>
          <a:bodyPr vert="horz" lIns="91440" tIns="45720" rIns="91440" bIns="45720" rtlCol="0">
            <a:normAutofit/>
          </a:bodyPr>
          <a:lstStyle/>
          <a:p>
            <a:pPr defTabSz="914400">
              <a:lnSpc>
                <a:spcPct val="120000"/>
              </a:lnSpc>
              <a:spcBef>
                <a:spcPts val="1200"/>
              </a:spcBef>
              <a:spcAft>
                <a:spcPts val="200"/>
              </a:spcAft>
              <a:buClr>
                <a:schemeClr val="tx1"/>
              </a:buClr>
              <a:buSzPct val="100000"/>
            </a:pPr>
            <a:endParaRPr lang="en-US" cap="all" spc="200" dirty="0"/>
          </a:p>
        </p:txBody>
      </p:sp>
      <p:pic>
        <p:nvPicPr>
          <p:cNvPr id="8" name="Picture 7">
            <a:extLst>
              <a:ext uri="{FF2B5EF4-FFF2-40B4-BE49-F238E27FC236}">
                <a16:creationId xmlns:a16="http://schemas.microsoft.com/office/drawing/2014/main" id="{F0C369DD-DE2E-4E00-9DAC-DD627EF1B345}"/>
              </a:ext>
            </a:extLst>
          </p:cNvPr>
          <p:cNvPicPr>
            <a:picLocks noChangeAspect="1"/>
          </p:cNvPicPr>
          <p:nvPr/>
        </p:nvPicPr>
        <p:blipFill>
          <a:blip r:embed="rId3"/>
          <a:stretch>
            <a:fillRect/>
          </a:stretch>
        </p:blipFill>
        <p:spPr>
          <a:xfrm>
            <a:off x="7032906" y="870525"/>
            <a:ext cx="4458184" cy="5453435"/>
          </a:xfrm>
          <a:prstGeom prst="rect">
            <a:avLst/>
          </a:prstGeom>
        </p:spPr>
      </p:pic>
      <p:pic>
        <p:nvPicPr>
          <p:cNvPr id="15" name="Picture 14">
            <a:extLst>
              <a:ext uri="{FF2B5EF4-FFF2-40B4-BE49-F238E27FC236}">
                <a16:creationId xmlns:a16="http://schemas.microsoft.com/office/drawing/2014/main" id="{DC21F734-A85A-4FEA-8CB8-6C72B8195C3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FF859CF-077A-47ED-B5D6-F6B7273A7090}"/>
              </a:ext>
            </a:extLst>
          </p:cNvPr>
          <p:cNvSpPr>
            <a:spLocks noGrp="1"/>
          </p:cNvSpPr>
          <p:nvPr>
            <p:ph type="title"/>
          </p:nvPr>
        </p:nvSpPr>
        <p:spPr>
          <a:xfrm>
            <a:off x="868807" y="1303340"/>
            <a:ext cx="5855416" cy="4698171"/>
          </a:xfrm>
        </p:spPr>
        <p:txBody>
          <a:bodyPr vert="horz" lIns="91440" tIns="45720" rIns="91440" bIns="45720" rtlCol="0" anchor="ctr">
            <a:normAutofit/>
          </a:bodyPr>
          <a:lstStyle/>
          <a:p>
            <a:r>
              <a:rPr lang="en-US" cap="none" spc="200" dirty="0">
                <a:latin typeface="Arial" panose="020B0604020202020204" pitchFamily="34" charset="0"/>
                <a:cs typeface="Arial" panose="020B0604020202020204" pitchFamily="34" charset="0"/>
              </a:rPr>
              <a:t>The Flood elevation certificate is not required but can help to </a:t>
            </a:r>
            <a:r>
              <a:rPr lang="en-US" cap="none" dirty="0">
                <a:latin typeface="Arial" panose="020B0604020202020204" pitchFamily="34" charset="0"/>
                <a:cs typeface="Arial" panose="020B0604020202020204" pitchFamily="34" charset="0"/>
              </a:rPr>
              <a:t>get the best flood rate!</a:t>
            </a:r>
          </a:p>
        </p:txBody>
      </p:sp>
      <p:sp>
        <p:nvSpPr>
          <p:cNvPr id="7" name="Rectangle: Rounded Corners 6">
            <a:extLst>
              <a:ext uri="{FF2B5EF4-FFF2-40B4-BE49-F238E27FC236}">
                <a16:creationId xmlns:a16="http://schemas.microsoft.com/office/drawing/2014/main" id="{3EAE7FAC-B2E4-4B73-9B4A-B3DA94D6C68F}"/>
              </a:ext>
            </a:extLst>
          </p:cNvPr>
          <p:cNvSpPr/>
          <p:nvPr/>
        </p:nvSpPr>
        <p:spPr>
          <a:xfrm>
            <a:off x="5766110" y="619666"/>
            <a:ext cx="762000" cy="6400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5798E35A-F5D5-5E51-DEA6-CF7AA5C6A3AE}"/>
              </a:ext>
            </a:extLst>
          </p:cNvPr>
          <p:cNvSpPr>
            <a:spLocks noGrp="1"/>
          </p:cNvSpPr>
          <p:nvPr>
            <p:ph type="ftr" sz="quarter" idx="11"/>
          </p:nvPr>
        </p:nvSpPr>
        <p:spPr/>
        <p:txBody>
          <a:bodyPr/>
          <a:lstStyle/>
          <a:p>
            <a:r>
              <a:rPr lang="en-US"/>
              <a:t>December 18, 2024 Upper Township Community Flood Meeting </a:t>
            </a:r>
          </a:p>
        </p:txBody>
      </p:sp>
    </p:spTree>
    <p:extLst>
      <p:ext uri="{BB962C8B-B14F-4D97-AF65-F5344CB8AC3E}">
        <p14:creationId xmlns:p14="http://schemas.microsoft.com/office/powerpoint/2010/main" val="199447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517786-F1BD-4B6C-BFDE-7E5747020456}"/>
              </a:ext>
            </a:extLst>
          </p:cNvPr>
          <p:cNvPicPr>
            <a:picLocks noChangeAspect="1"/>
          </p:cNvPicPr>
          <p:nvPr/>
        </p:nvPicPr>
        <p:blipFill>
          <a:blip r:embed="rId2"/>
          <a:stretch>
            <a:fillRect/>
          </a:stretch>
        </p:blipFill>
        <p:spPr>
          <a:xfrm>
            <a:off x="1523603" y="274446"/>
            <a:ext cx="9144793" cy="5870957"/>
          </a:xfrm>
          <a:prstGeom prst="rect">
            <a:avLst/>
          </a:prstGeom>
        </p:spPr>
      </p:pic>
      <p:sp>
        <p:nvSpPr>
          <p:cNvPr id="4" name="TextBox 3">
            <a:extLst>
              <a:ext uri="{FF2B5EF4-FFF2-40B4-BE49-F238E27FC236}">
                <a16:creationId xmlns:a16="http://schemas.microsoft.com/office/drawing/2014/main" id="{60AA4FB8-0C23-48B4-A46C-B6D711D8F613}"/>
              </a:ext>
            </a:extLst>
          </p:cNvPr>
          <p:cNvSpPr txBox="1"/>
          <p:nvPr/>
        </p:nvSpPr>
        <p:spPr>
          <a:xfrm>
            <a:off x="5656521" y="2339163"/>
            <a:ext cx="1626781" cy="646331"/>
          </a:xfrm>
          <a:prstGeom prst="rect">
            <a:avLst/>
          </a:prstGeom>
          <a:noFill/>
        </p:spPr>
        <p:txBody>
          <a:bodyPr wrap="square" rtlCol="0">
            <a:spAutoFit/>
          </a:bodyPr>
          <a:lstStyle/>
          <a:p>
            <a:r>
              <a:rPr lang="en-US" dirty="0"/>
              <a:t>Accumulation Zone</a:t>
            </a:r>
          </a:p>
        </p:txBody>
      </p:sp>
      <p:sp>
        <p:nvSpPr>
          <p:cNvPr id="5" name="TextBox 4">
            <a:extLst>
              <a:ext uri="{FF2B5EF4-FFF2-40B4-BE49-F238E27FC236}">
                <a16:creationId xmlns:a16="http://schemas.microsoft.com/office/drawing/2014/main" id="{7656FB5E-AC98-4040-8921-8ABCEA53A41C}"/>
              </a:ext>
            </a:extLst>
          </p:cNvPr>
          <p:cNvSpPr txBox="1"/>
          <p:nvPr/>
        </p:nvSpPr>
        <p:spPr>
          <a:xfrm>
            <a:off x="3189767" y="2985494"/>
            <a:ext cx="1871331" cy="369332"/>
          </a:xfrm>
          <a:prstGeom prst="rect">
            <a:avLst/>
          </a:prstGeom>
          <a:noFill/>
        </p:spPr>
        <p:txBody>
          <a:bodyPr wrap="square" rtlCol="0">
            <a:spAutoFit/>
          </a:bodyPr>
          <a:lstStyle/>
          <a:p>
            <a:r>
              <a:rPr lang="en-US" dirty="0"/>
              <a:t>Velocity Zone</a:t>
            </a:r>
          </a:p>
        </p:txBody>
      </p:sp>
      <p:sp>
        <p:nvSpPr>
          <p:cNvPr id="6" name="TextBox 5">
            <a:extLst>
              <a:ext uri="{FF2B5EF4-FFF2-40B4-BE49-F238E27FC236}">
                <a16:creationId xmlns:a16="http://schemas.microsoft.com/office/drawing/2014/main" id="{A55A0CEC-C2F8-4F4F-B472-3329285B210A}"/>
              </a:ext>
            </a:extLst>
          </p:cNvPr>
          <p:cNvSpPr txBox="1"/>
          <p:nvPr/>
        </p:nvSpPr>
        <p:spPr>
          <a:xfrm>
            <a:off x="5146158" y="4497572"/>
            <a:ext cx="3785191" cy="646331"/>
          </a:xfrm>
          <a:prstGeom prst="rect">
            <a:avLst/>
          </a:prstGeom>
          <a:noFill/>
        </p:spPr>
        <p:txBody>
          <a:bodyPr wrap="square" rtlCol="0">
            <a:spAutoFit/>
          </a:bodyPr>
          <a:lstStyle/>
          <a:p>
            <a:r>
              <a:rPr lang="en-US" dirty="0"/>
              <a:t>Coastal A is A zone BFE with V zone construction requirements</a:t>
            </a:r>
          </a:p>
        </p:txBody>
      </p:sp>
      <p:sp>
        <p:nvSpPr>
          <p:cNvPr id="3" name="Footer Placeholder 2">
            <a:extLst>
              <a:ext uri="{FF2B5EF4-FFF2-40B4-BE49-F238E27FC236}">
                <a16:creationId xmlns:a16="http://schemas.microsoft.com/office/drawing/2014/main" id="{A32A8CD5-FF8F-464A-8994-925D6C2A25C6}"/>
              </a:ext>
            </a:extLst>
          </p:cNvPr>
          <p:cNvSpPr>
            <a:spLocks noGrp="1"/>
          </p:cNvSpPr>
          <p:nvPr>
            <p:ph type="ftr" sz="quarter" idx="11"/>
          </p:nvPr>
        </p:nvSpPr>
        <p:spPr/>
        <p:txBody>
          <a:bodyPr/>
          <a:lstStyle/>
          <a:p>
            <a:r>
              <a:rPr lang="en-US"/>
              <a:t>December 18, 2024 Upper Township Community Flood Meeting </a:t>
            </a:r>
            <a:endParaRPr lang="en-US" dirty="0"/>
          </a:p>
        </p:txBody>
      </p:sp>
    </p:spTree>
    <p:extLst>
      <p:ext uri="{BB962C8B-B14F-4D97-AF65-F5344CB8AC3E}">
        <p14:creationId xmlns:p14="http://schemas.microsoft.com/office/powerpoint/2010/main" val="3343378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3888A-8CDB-BBF1-B021-E489FD2F2596}"/>
              </a:ext>
            </a:extLst>
          </p:cNvPr>
          <p:cNvSpPr>
            <a:spLocks noGrp="1"/>
          </p:cNvSpPr>
          <p:nvPr>
            <p:ph type="title"/>
          </p:nvPr>
        </p:nvSpPr>
        <p:spPr>
          <a:xfrm>
            <a:off x="1097280" y="286603"/>
            <a:ext cx="10058400" cy="1191677"/>
          </a:xfrm>
        </p:spPr>
        <p:txBody>
          <a:bodyPr/>
          <a:lstStyle/>
          <a:p>
            <a:pPr algn="ctr"/>
            <a:r>
              <a:rPr lang="en-US" dirty="0">
                <a:latin typeface="Arial" panose="020B0604020202020204" pitchFamily="34" charset="0"/>
                <a:cs typeface="Arial" panose="020B0604020202020204" pitchFamily="34" charset="0"/>
              </a:rPr>
              <a:t>Foundation Flood Openings</a:t>
            </a:r>
          </a:p>
        </p:txBody>
      </p:sp>
      <p:sp>
        <p:nvSpPr>
          <p:cNvPr id="3" name="Content Placeholder 2">
            <a:extLst>
              <a:ext uri="{FF2B5EF4-FFF2-40B4-BE49-F238E27FC236}">
                <a16:creationId xmlns:a16="http://schemas.microsoft.com/office/drawing/2014/main" id="{26266871-3BE2-6324-2797-B943851A8211}"/>
              </a:ext>
            </a:extLst>
          </p:cNvPr>
          <p:cNvSpPr>
            <a:spLocks noGrp="1"/>
          </p:cNvSpPr>
          <p:nvPr>
            <p:ph idx="1"/>
          </p:nvPr>
        </p:nvSpPr>
        <p:spPr>
          <a:xfrm>
            <a:off x="1097280" y="2499360"/>
            <a:ext cx="10058400" cy="3369734"/>
          </a:xfrm>
        </p:spPr>
        <p:txBody>
          <a:bodyPr/>
          <a:lstStyle/>
          <a:p>
            <a:pPr>
              <a:buFont typeface="Wingdings" panose="05000000000000000000" pitchFamily="2" charset="2"/>
              <a:buChar char="§"/>
            </a:pPr>
            <a:r>
              <a:rPr lang="en-US" sz="2800" dirty="0">
                <a:latin typeface="Arial" panose="020B0604020202020204" pitchFamily="34" charset="0"/>
                <a:cs typeface="Arial" panose="020B0604020202020204" pitchFamily="34" charset="0"/>
              </a:rPr>
              <a:t>Required in enclosures below the Base Flood Elevation (BFE)</a:t>
            </a:r>
          </a:p>
          <a:p>
            <a:pPr>
              <a:buFont typeface="Wingdings" panose="05000000000000000000" pitchFamily="2" charset="2"/>
              <a:buChar char="§"/>
            </a:pPr>
            <a:r>
              <a:rPr lang="en-US" sz="2800" dirty="0">
                <a:latin typeface="Arial" panose="020B0604020202020204" pitchFamily="34" charset="0"/>
                <a:cs typeface="Arial" panose="020B0604020202020204" pitchFamily="34" charset="0"/>
              </a:rPr>
              <a:t>Passive flood relief</a:t>
            </a:r>
          </a:p>
          <a:p>
            <a:pPr>
              <a:buFont typeface="Wingdings" panose="05000000000000000000" pitchFamily="2" charset="2"/>
              <a:buChar char="§"/>
            </a:pPr>
            <a:r>
              <a:rPr lang="en-US" sz="2800" dirty="0">
                <a:latin typeface="Arial" panose="020B0604020202020204" pitchFamily="34" charset="0"/>
                <a:cs typeface="Arial" panose="020B0604020202020204" pitchFamily="34" charset="0"/>
              </a:rPr>
              <a:t>Equalize hydrostatic loads on enclosure walls</a:t>
            </a:r>
          </a:p>
          <a:p>
            <a:pPr>
              <a:buFont typeface="Wingdings" panose="05000000000000000000" pitchFamily="2" charset="2"/>
              <a:buChar char="§"/>
            </a:pPr>
            <a:r>
              <a:rPr lang="en-US" sz="2800" dirty="0">
                <a:latin typeface="Arial" panose="020B0604020202020204" pitchFamily="34" charset="0"/>
                <a:cs typeface="Arial" panose="020B0604020202020204" pitchFamily="34" charset="0"/>
              </a:rPr>
              <a:t>Must allow the automatic entry and exit of floodwaters (bi-directional relief)  </a:t>
            </a:r>
          </a:p>
          <a:p>
            <a:pPr>
              <a:buFont typeface="Wingdings" panose="05000000000000000000" pitchFamily="2" charset="2"/>
              <a:buChar char="§"/>
            </a:pPr>
            <a:r>
              <a:rPr lang="en-US" sz="2800" dirty="0">
                <a:latin typeface="Arial" panose="020B0604020202020204" pitchFamily="34" charset="0"/>
                <a:cs typeface="Arial" panose="020B0604020202020204" pitchFamily="34" charset="0"/>
              </a:rPr>
              <a:t>Engineered &amp; Non-engineered Options</a:t>
            </a:r>
          </a:p>
          <a:p>
            <a:endParaRPr lang="en-US" dirty="0"/>
          </a:p>
        </p:txBody>
      </p:sp>
      <p:sp>
        <p:nvSpPr>
          <p:cNvPr id="4" name="Footer Placeholder 3">
            <a:extLst>
              <a:ext uri="{FF2B5EF4-FFF2-40B4-BE49-F238E27FC236}">
                <a16:creationId xmlns:a16="http://schemas.microsoft.com/office/drawing/2014/main" id="{FE8EF332-650B-116F-5D7D-B89090F4BD27}"/>
              </a:ext>
            </a:extLst>
          </p:cNvPr>
          <p:cNvSpPr>
            <a:spLocks noGrp="1"/>
          </p:cNvSpPr>
          <p:nvPr>
            <p:ph type="ftr" sz="quarter" idx="11"/>
          </p:nvPr>
        </p:nvSpPr>
        <p:spPr/>
        <p:txBody>
          <a:bodyPr/>
          <a:lstStyle/>
          <a:p>
            <a:r>
              <a:rPr lang="en-US"/>
              <a:t>December 18, 2024 Upper Township Community Flood Meeting </a:t>
            </a:r>
            <a:endParaRPr lang="en-US" dirty="0"/>
          </a:p>
        </p:txBody>
      </p:sp>
    </p:spTree>
    <p:extLst>
      <p:ext uri="{BB962C8B-B14F-4D97-AF65-F5344CB8AC3E}">
        <p14:creationId xmlns:p14="http://schemas.microsoft.com/office/powerpoint/2010/main" val="1425679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9ADA2D2-DFB5-3D46-96F6-26413B4CA8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le 1">
            <a:extLst>
              <a:ext uri="{FF2B5EF4-FFF2-40B4-BE49-F238E27FC236}">
                <a16:creationId xmlns:a16="http://schemas.microsoft.com/office/drawing/2014/main" id="{2C42916B-394E-2447-BE3A-619D444A1A1E}"/>
              </a:ext>
            </a:extLst>
          </p:cNvPr>
          <p:cNvSpPr txBox="1">
            <a:spLocks/>
          </p:cNvSpPr>
          <p:nvPr/>
        </p:nvSpPr>
        <p:spPr>
          <a:xfrm>
            <a:off x="838200" y="1"/>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000" b="1" i="0" kern="1200">
                <a:solidFill>
                  <a:schemeClr val="tx1"/>
                </a:solidFill>
                <a:latin typeface="Avenir Next" panose="020B0503020202020204" pitchFamily="34" charset="0"/>
                <a:ea typeface="+mj-ea"/>
                <a:cs typeface="+mj-cs"/>
              </a:defRPr>
            </a:lvl1pPr>
          </a:lstStyle>
          <a:p>
            <a:r>
              <a:rPr lang="en-US" dirty="0"/>
              <a:t>Hydrostatic Pressure</a:t>
            </a:r>
          </a:p>
        </p:txBody>
      </p:sp>
    </p:spTree>
    <p:custDataLst>
      <p:tags r:id="rId1"/>
    </p:custDataLst>
    <p:extLst>
      <p:ext uri="{BB962C8B-B14F-4D97-AF65-F5344CB8AC3E}">
        <p14:creationId xmlns:p14="http://schemas.microsoft.com/office/powerpoint/2010/main" val="3774071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4D798DD0-E956-C348-B803-8064E7E1FF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descr="A close up of a logo&#10;&#10;Description automatically generated">
            <a:extLst>
              <a:ext uri="{FF2B5EF4-FFF2-40B4-BE49-F238E27FC236}">
                <a16:creationId xmlns:a16="http://schemas.microsoft.com/office/drawing/2014/main" id="{51E0ABF1-5A4C-F540-A046-6D8EADD9DF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ustDataLst>
      <p:tags r:id="rId1"/>
    </p:custDataLst>
    <p:extLst>
      <p:ext uri="{BB962C8B-B14F-4D97-AF65-F5344CB8AC3E}">
        <p14:creationId xmlns:p14="http://schemas.microsoft.com/office/powerpoint/2010/main" val="2004245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6156F4A-B2C3-493B-B95D-DA63ABD8D738}"/>
              </a:ext>
            </a:extLst>
          </p:cNvPr>
          <p:cNvPicPr>
            <a:picLocks noChangeAspect="1"/>
          </p:cNvPicPr>
          <p:nvPr/>
        </p:nvPicPr>
        <p:blipFill>
          <a:blip r:embed="rId2"/>
          <a:stretch>
            <a:fillRect/>
          </a:stretch>
        </p:blipFill>
        <p:spPr>
          <a:xfrm>
            <a:off x="1665978" y="643467"/>
            <a:ext cx="8860044" cy="5050225"/>
          </a:xfrm>
          <a:prstGeom prst="rect">
            <a:avLst/>
          </a:prstGeom>
        </p:spPr>
      </p:pic>
      <p:sp>
        <p:nvSpPr>
          <p:cNvPr id="5" name="TextBox 4">
            <a:extLst>
              <a:ext uri="{FF2B5EF4-FFF2-40B4-BE49-F238E27FC236}">
                <a16:creationId xmlns:a16="http://schemas.microsoft.com/office/drawing/2014/main" id="{FFFD0C7C-F750-4CFC-BFC2-92C2F91C3552}"/>
              </a:ext>
            </a:extLst>
          </p:cNvPr>
          <p:cNvSpPr txBox="1"/>
          <p:nvPr/>
        </p:nvSpPr>
        <p:spPr>
          <a:xfrm>
            <a:off x="6781046" y="4001632"/>
            <a:ext cx="4173647" cy="646331"/>
          </a:xfrm>
          <a:prstGeom prst="rect">
            <a:avLst/>
          </a:prstGeom>
          <a:noFill/>
        </p:spPr>
        <p:txBody>
          <a:bodyPr wrap="square">
            <a:spAutoFit/>
          </a:bodyPr>
          <a:lstStyle/>
          <a:p>
            <a:pPr marL="342900" indent="-342900">
              <a:spcBef>
                <a:spcPts val="0"/>
              </a:spcBef>
              <a:spcAft>
                <a:spcPts val="0"/>
              </a:spcAft>
              <a:buSzPts val="1000"/>
              <a:buFont typeface="Calibri" panose="020F0502020204030204" pitchFamily="34" charset="0"/>
              <a:buChar char=""/>
              <a:tabLst>
                <a:tab pos="457200" algn="l"/>
              </a:tabLst>
            </a:pPr>
            <a:r>
              <a:rPr lang="en-US" b="1" i="1" dirty="0"/>
              <a:t>Proper vent certification (EC) allows for more policy discounts.</a:t>
            </a:r>
          </a:p>
        </p:txBody>
      </p:sp>
      <p:sp>
        <p:nvSpPr>
          <p:cNvPr id="3" name="Date Placeholder 2">
            <a:extLst>
              <a:ext uri="{FF2B5EF4-FFF2-40B4-BE49-F238E27FC236}">
                <a16:creationId xmlns:a16="http://schemas.microsoft.com/office/drawing/2014/main" id="{319F9598-73F7-1EBB-5B7B-5537E8BB1410}"/>
              </a:ext>
            </a:extLst>
          </p:cNvPr>
          <p:cNvSpPr>
            <a:spLocks noGrp="1"/>
          </p:cNvSpPr>
          <p:nvPr>
            <p:ph type="dt" sz="half" idx="10"/>
          </p:nvPr>
        </p:nvSpPr>
        <p:spPr/>
        <p:txBody>
          <a:bodyPr/>
          <a:lstStyle/>
          <a:p>
            <a:r>
              <a:rPr lang="en-US"/>
              <a:t>3/14/2023 Heist Insurance Agency</a:t>
            </a:r>
            <a:endParaRPr lang="en-US" dirty="0"/>
          </a:p>
        </p:txBody>
      </p:sp>
    </p:spTree>
    <p:extLst>
      <p:ext uri="{BB962C8B-B14F-4D97-AF65-F5344CB8AC3E}">
        <p14:creationId xmlns:p14="http://schemas.microsoft.com/office/powerpoint/2010/main" val="4023949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4190" y="14153"/>
            <a:ext cx="8463617" cy="1320800"/>
          </a:xfrm>
        </p:spPr>
        <p:txBody>
          <a:bodyPr/>
          <a:lstStyle/>
          <a:p>
            <a:pPr algn="ctr"/>
            <a:r>
              <a:rPr lang="en-US" dirty="0"/>
              <a:t>Wet </a:t>
            </a:r>
            <a:r>
              <a:rPr lang="en-US" dirty="0" err="1"/>
              <a:t>Floodproofing</a:t>
            </a:r>
            <a:endParaRPr lang="en-US" dirty="0"/>
          </a:p>
        </p:txBody>
      </p:sp>
      <p:pic>
        <p:nvPicPr>
          <p:cNvPr id="7" name="Picture 4"/>
          <p:cNvPicPr>
            <a:picLocks noChangeAspect="1" noChangeArrowheads="1"/>
          </p:cNvPicPr>
          <p:nvPr/>
        </p:nvPicPr>
        <p:blipFill>
          <a:blip r:embed="rId3" cstate="screen"/>
          <a:srcRect/>
          <a:stretch>
            <a:fillRect/>
          </a:stretch>
        </p:blipFill>
        <p:spPr bwMode="auto">
          <a:xfrm>
            <a:off x="959679" y="1901411"/>
            <a:ext cx="4143739" cy="4111462"/>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contourClr>
              <a:srgbClr val="FFFFFF"/>
            </a:contourClr>
          </a:sp3d>
        </p:spPr>
      </p:pic>
      <p:sp>
        <p:nvSpPr>
          <p:cNvPr id="8" name="TextBox 7"/>
          <p:cNvSpPr txBox="1"/>
          <p:nvPr/>
        </p:nvSpPr>
        <p:spPr>
          <a:xfrm>
            <a:off x="2215865" y="1109647"/>
            <a:ext cx="7369848" cy="923330"/>
          </a:xfrm>
          <a:prstGeom prst="rect">
            <a:avLst/>
          </a:prstGeom>
          <a:noFill/>
        </p:spPr>
        <p:txBody>
          <a:bodyPr wrap="square" rtlCol="0">
            <a:spAutoFit/>
          </a:bodyPr>
          <a:lstStyle/>
          <a:p>
            <a:pPr algn="ctr"/>
            <a:r>
              <a:rPr lang="en-US" dirty="0">
                <a:latin typeface="Quicksand Pro" pitchFamily="2" charset="77"/>
              </a:rPr>
              <a:t>Required for Residential Applications</a:t>
            </a:r>
          </a:p>
          <a:p>
            <a:pPr algn="ctr"/>
            <a:r>
              <a:rPr lang="en-US" dirty="0">
                <a:latin typeface="Quicksand Pro" pitchFamily="2" charset="77"/>
              </a:rPr>
              <a:t>Smart option for Non-Residential </a:t>
            </a:r>
          </a:p>
          <a:p>
            <a:endParaRPr lang="en-US" dirty="0">
              <a:latin typeface="Quicksand Pro" pitchFamily="2" charset="77"/>
            </a:endParaRPr>
          </a:p>
        </p:txBody>
      </p:sp>
      <p:pic>
        <p:nvPicPr>
          <p:cNvPr id="9" name="Picture 8" descr="High-res 510 Water Vent.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50303" y="4201220"/>
            <a:ext cx="2332992" cy="1663700"/>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contourClr>
              <a:srgbClr val="FFFFFF"/>
            </a:contourClr>
          </a:sp3d>
        </p:spPr>
      </p:pic>
      <p:pic>
        <p:nvPicPr>
          <p:cNvPr id="10" name="Picture 9" descr="Screen Shot 2014-10-09 at 2.32.08 PM.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50303" y="1901412"/>
            <a:ext cx="5618059" cy="1902257"/>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contourClr>
              <a:srgbClr val="FFFFFF"/>
            </a:contourClr>
          </a:sp3d>
        </p:spPr>
      </p:pic>
      <p:sp>
        <p:nvSpPr>
          <p:cNvPr id="3" name="TextBox 2"/>
          <p:cNvSpPr txBox="1"/>
          <p:nvPr/>
        </p:nvSpPr>
        <p:spPr>
          <a:xfrm>
            <a:off x="12192001" y="5444171"/>
            <a:ext cx="3805559" cy="338554"/>
          </a:xfrm>
          <a:prstGeom prst="rect">
            <a:avLst/>
          </a:prstGeom>
          <a:noFill/>
        </p:spPr>
        <p:txBody>
          <a:bodyPr wrap="square" rtlCol="0">
            <a:spAutoFit/>
          </a:bodyPr>
          <a:lstStyle/>
          <a:p>
            <a:r>
              <a:rPr lang="en-US" sz="1600" dirty="0">
                <a:latin typeface="Quicksand Pro" pitchFamily="2" charset="77"/>
              </a:rPr>
              <a:t>Left Hand Side Handout</a:t>
            </a:r>
          </a:p>
        </p:txBody>
      </p:sp>
      <p:pic>
        <p:nvPicPr>
          <p:cNvPr id="12" name="Picture 11" descr="Screen Shot 2014-10-09 at 3.58.09 PM.png">
            <a:extLst>
              <a:ext uri="{FF2B5EF4-FFF2-40B4-BE49-F238E27FC236}">
                <a16:creationId xmlns:a16="http://schemas.microsoft.com/office/drawing/2014/main" id="{2F48F47C-F13A-D543-955C-5BE57ACADFF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2446" r="16158" b="1841"/>
          <a:stretch/>
        </p:blipFill>
        <p:spPr>
          <a:xfrm>
            <a:off x="8597883" y="4201221"/>
            <a:ext cx="2670479" cy="1663699"/>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contourClr>
              <a:srgbClr val="FFFFFF"/>
            </a:contourClr>
          </a:sp3d>
        </p:spPr>
      </p:pic>
      <p:sp>
        <p:nvSpPr>
          <p:cNvPr id="4" name="Date Placeholder 3">
            <a:extLst>
              <a:ext uri="{FF2B5EF4-FFF2-40B4-BE49-F238E27FC236}">
                <a16:creationId xmlns:a16="http://schemas.microsoft.com/office/drawing/2014/main" id="{A32BC137-2023-4432-5807-3388CDD3BB2F}"/>
              </a:ext>
            </a:extLst>
          </p:cNvPr>
          <p:cNvSpPr>
            <a:spLocks noGrp="1"/>
          </p:cNvSpPr>
          <p:nvPr>
            <p:ph type="dt" sz="half" idx="10"/>
          </p:nvPr>
        </p:nvSpPr>
        <p:spPr/>
        <p:txBody>
          <a:bodyPr/>
          <a:lstStyle/>
          <a:p>
            <a:r>
              <a:rPr lang="en-US"/>
              <a:t>3/14/2023 Heist Insurance Agency</a:t>
            </a:r>
          </a:p>
        </p:txBody>
      </p:sp>
    </p:spTree>
    <p:extLst>
      <p:ext uri="{BB962C8B-B14F-4D97-AF65-F5344CB8AC3E}">
        <p14:creationId xmlns:p14="http://schemas.microsoft.com/office/powerpoint/2010/main" val="301465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27">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44" name="Rectangle 29">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TextBox 7">
            <a:extLst>
              <a:ext uri="{FF2B5EF4-FFF2-40B4-BE49-F238E27FC236}">
                <a16:creationId xmlns:a16="http://schemas.microsoft.com/office/drawing/2014/main" id="{9AA9ECF0-EEBB-4C10-B484-0E342A2064A3}"/>
              </a:ext>
            </a:extLst>
          </p:cNvPr>
          <p:cNvSpPr txBox="1"/>
          <p:nvPr/>
        </p:nvSpPr>
        <p:spPr>
          <a:xfrm>
            <a:off x="492370" y="253389"/>
            <a:ext cx="3319466" cy="5794872"/>
          </a:xfrm>
          <a:prstGeom prst="rect">
            <a:avLst/>
          </a:prstGeom>
        </p:spPr>
        <p:txBody>
          <a:bodyPr vert="horz" lIns="91440" tIns="45720" rIns="91440" bIns="45720" rtlCol="0" anchor="ctr">
            <a:normAutofit/>
          </a:bodyPr>
          <a:lstStyle/>
          <a:p>
            <a:pPr>
              <a:lnSpc>
                <a:spcPct val="85000"/>
              </a:lnSpc>
              <a:spcBef>
                <a:spcPct val="0"/>
              </a:spcBef>
              <a:spcAft>
                <a:spcPts val="600"/>
              </a:spcAft>
            </a:pPr>
            <a:r>
              <a:rPr lang="en-US" sz="3200" b="1" i="0" dirty="0">
                <a:latin typeface="Arial" panose="020B0604020202020204" pitchFamily="34" charset="0"/>
                <a:cs typeface="Arial" panose="020B0604020202020204" pitchFamily="34" charset="0"/>
              </a:rPr>
              <a:t>Risk Rating 2.0</a:t>
            </a:r>
            <a:endParaRPr lang="en-US" sz="3200" dirty="0"/>
          </a:p>
          <a:p>
            <a:pPr>
              <a:lnSpc>
                <a:spcPct val="85000"/>
              </a:lnSpc>
              <a:spcBef>
                <a:spcPct val="0"/>
              </a:spcBef>
              <a:spcAft>
                <a:spcPts val="600"/>
              </a:spcAft>
            </a:pPr>
            <a:r>
              <a:rPr lang="en-US" sz="3600" spc="-50" dirty="0">
                <a:solidFill>
                  <a:srgbClr val="FFFFFF"/>
                </a:solidFill>
                <a:effectLst/>
                <a:latin typeface="Arial" panose="020B0604020202020204" pitchFamily="34" charset="0"/>
                <a:ea typeface="+mj-ea"/>
                <a:cs typeface="Arial" panose="020B0604020202020204" pitchFamily="34" charset="0"/>
              </a:rPr>
              <a:t>First major rating change to NFIP since implementation of the program</a:t>
            </a:r>
          </a:p>
          <a:p>
            <a:pPr>
              <a:lnSpc>
                <a:spcPct val="85000"/>
              </a:lnSpc>
              <a:spcBef>
                <a:spcPct val="0"/>
              </a:spcBef>
              <a:spcAft>
                <a:spcPts val="600"/>
              </a:spcAft>
            </a:pPr>
            <a:r>
              <a:rPr lang="en-US" sz="3600" spc="-50" dirty="0">
                <a:solidFill>
                  <a:srgbClr val="FFFFFF"/>
                </a:solidFill>
                <a:latin typeface="Arial" panose="020B0604020202020204" pitchFamily="34" charset="0"/>
                <a:ea typeface="+mj-ea"/>
                <a:cs typeface="Arial" panose="020B0604020202020204" pitchFamily="34" charset="0"/>
              </a:rPr>
              <a:t>in 1968.</a:t>
            </a:r>
          </a:p>
        </p:txBody>
      </p:sp>
      <p:sp>
        <p:nvSpPr>
          <p:cNvPr id="45" name="Rectangle 31">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46" name="Content Placeholder 2">
            <a:extLst>
              <a:ext uri="{FF2B5EF4-FFF2-40B4-BE49-F238E27FC236}">
                <a16:creationId xmlns:a16="http://schemas.microsoft.com/office/drawing/2014/main" id="{0D824AD3-3A1C-4AE3-AACD-C9DFD01AC734}"/>
              </a:ext>
            </a:extLst>
          </p:cNvPr>
          <p:cNvGraphicFramePr>
            <a:graphicFrameLocks noGrp="1"/>
          </p:cNvGraphicFramePr>
          <p:nvPr>
            <p:ph idx="1"/>
            <p:extLst>
              <p:ext uri="{D42A27DB-BD31-4B8C-83A1-F6EECF244321}">
                <p14:modId xmlns:p14="http://schemas.microsoft.com/office/powerpoint/2010/main" val="4162894694"/>
              </p:ext>
            </p:extLst>
          </p:nvPr>
        </p:nvGraphicFramePr>
        <p:xfrm>
          <a:off x="4741863" y="502921"/>
          <a:ext cx="6797675" cy="57867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a:extLst>
              <a:ext uri="{FF2B5EF4-FFF2-40B4-BE49-F238E27FC236}">
                <a16:creationId xmlns:a16="http://schemas.microsoft.com/office/drawing/2014/main" id="{EFCDF56A-6F5E-F057-9D0F-012D63DAE8C3}"/>
              </a:ext>
            </a:extLst>
          </p:cNvPr>
          <p:cNvSpPr>
            <a:spLocks noGrp="1"/>
          </p:cNvSpPr>
          <p:nvPr>
            <p:ph type="ftr" sz="quarter" idx="11"/>
          </p:nvPr>
        </p:nvSpPr>
        <p:spPr/>
        <p:txBody>
          <a:bodyPr/>
          <a:lstStyle/>
          <a:p>
            <a:r>
              <a:rPr lang="en-US"/>
              <a:t>December 18, 2024 Upper Township Community Flood Meeting </a:t>
            </a:r>
            <a:endParaRPr lang="en-US" dirty="0"/>
          </a:p>
        </p:txBody>
      </p:sp>
    </p:spTree>
    <p:extLst>
      <p:ext uri="{BB962C8B-B14F-4D97-AF65-F5344CB8AC3E}">
        <p14:creationId xmlns:p14="http://schemas.microsoft.com/office/powerpoint/2010/main" val="981916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1B9D2-FBF3-468F-A244-FBD0944F5F28}"/>
              </a:ext>
            </a:extLst>
          </p:cNvPr>
          <p:cNvSpPr>
            <a:spLocks noGrp="1"/>
          </p:cNvSpPr>
          <p:nvPr>
            <p:ph type="title"/>
          </p:nvPr>
        </p:nvSpPr>
        <p:spPr/>
        <p:txBody>
          <a:bodyPr>
            <a:normAutofit/>
          </a:bodyPr>
          <a:lstStyle/>
          <a:p>
            <a:pPr algn="l"/>
            <a:r>
              <a:rPr lang="en-US" sz="4400" cap="none" dirty="0">
                <a:solidFill>
                  <a:srgbClr val="FFFFFF"/>
                </a:solidFill>
              </a:rPr>
              <a:t>Why This Meeting?</a:t>
            </a:r>
          </a:p>
        </p:txBody>
      </p:sp>
      <p:sp>
        <p:nvSpPr>
          <p:cNvPr id="3" name="Content Placeholder 2">
            <a:extLst>
              <a:ext uri="{FF2B5EF4-FFF2-40B4-BE49-F238E27FC236}">
                <a16:creationId xmlns:a16="http://schemas.microsoft.com/office/drawing/2014/main" id="{29F29119-9ADD-426F-9C3B-06F82F969362}"/>
              </a:ext>
            </a:extLst>
          </p:cNvPr>
          <p:cNvSpPr>
            <a:spLocks noGrp="1"/>
          </p:cNvSpPr>
          <p:nvPr>
            <p:ph idx="1"/>
          </p:nvPr>
        </p:nvSpPr>
        <p:spPr/>
        <p:txBody>
          <a:bodyPr anchor="ctr">
            <a:normAutofit/>
          </a:bodyPr>
          <a:lstStyle/>
          <a:p>
            <a:pPr marL="171450" indent="-171450">
              <a:buFont typeface="Arial" panose="020B0604020202020204" pitchFamily="34" charset="0"/>
              <a:buChar char="•"/>
            </a:pPr>
            <a:r>
              <a:rPr lang="en-US" sz="2800" cap="none" dirty="0"/>
              <a:t>Demonstrates our community partnership with FEMA</a:t>
            </a:r>
          </a:p>
          <a:p>
            <a:pPr marL="171450" indent="-171450">
              <a:buFont typeface="Arial" panose="020B0604020202020204" pitchFamily="34" charset="0"/>
              <a:buChar char="•"/>
            </a:pPr>
            <a:r>
              <a:rPr lang="en-US" sz="2800" cap="none" dirty="0"/>
              <a:t>Provide knowledge to the community to improve disaster recovery</a:t>
            </a:r>
          </a:p>
          <a:p>
            <a:pPr marL="171450" indent="-171450">
              <a:buFont typeface="Arial" panose="020B0604020202020204" pitchFamily="34" charset="0"/>
              <a:buChar char="•"/>
            </a:pPr>
            <a:r>
              <a:rPr lang="en-US" sz="2800" cap="none" dirty="0"/>
              <a:t>Community rating system (CRS) program allows our community to receive flood discounts for homes built in compliance</a:t>
            </a:r>
            <a:r>
              <a:rPr lang="en-US" dirty="0"/>
              <a:t>. </a:t>
            </a:r>
          </a:p>
        </p:txBody>
      </p:sp>
      <p:sp>
        <p:nvSpPr>
          <p:cNvPr id="5" name="Text Placeholder 4">
            <a:extLst>
              <a:ext uri="{FF2B5EF4-FFF2-40B4-BE49-F238E27FC236}">
                <a16:creationId xmlns:a16="http://schemas.microsoft.com/office/drawing/2014/main" id="{90606824-F515-45F0-9688-63870703945C}"/>
              </a:ext>
            </a:extLst>
          </p:cNvPr>
          <p:cNvSpPr>
            <a:spLocks noGrp="1"/>
          </p:cNvSpPr>
          <p:nvPr>
            <p:ph type="body" sz="half" idx="2"/>
          </p:nvPr>
        </p:nvSpPr>
        <p:spPr/>
        <p:txBody>
          <a:bodyPr/>
          <a:lstStyle/>
          <a:p>
            <a:endParaRPr lang="en-US" dirty="0"/>
          </a:p>
        </p:txBody>
      </p:sp>
      <p:sp>
        <p:nvSpPr>
          <p:cNvPr id="4" name="Footer Placeholder 3">
            <a:extLst>
              <a:ext uri="{FF2B5EF4-FFF2-40B4-BE49-F238E27FC236}">
                <a16:creationId xmlns:a16="http://schemas.microsoft.com/office/drawing/2014/main" id="{15D5CF78-BE87-F5DE-87C8-C727DA4C5FA2}"/>
              </a:ext>
            </a:extLst>
          </p:cNvPr>
          <p:cNvSpPr>
            <a:spLocks noGrp="1"/>
          </p:cNvSpPr>
          <p:nvPr>
            <p:ph type="ftr" sz="quarter" idx="11"/>
          </p:nvPr>
        </p:nvSpPr>
        <p:spPr/>
        <p:txBody>
          <a:bodyPr/>
          <a:lstStyle/>
          <a:p>
            <a:r>
              <a:rPr lang="en-US"/>
              <a:t>December 18, 2024 Upper Township Community Flood Meeting </a:t>
            </a:r>
          </a:p>
        </p:txBody>
      </p:sp>
    </p:spTree>
    <p:extLst>
      <p:ext uri="{BB962C8B-B14F-4D97-AF65-F5344CB8AC3E}">
        <p14:creationId xmlns:p14="http://schemas.microsoft.com/office/powerpoint/2010/main" val="3330951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70FA10B-E90A-4BE1-A41D-0562C6A1C88C}"/>
              </a:ext>
            </a:extLst>
          </p:cNvPr>
          <p:cNvPicPr>
            <a:picLocks noChangeAspect="1"/>
          </p:cNvPicPr>
          <p:nvPr/>
        </p:nvPicPr>
        <p:blipFill>
          <a:blip r:embed="rId2"/>
          <a:stretch>
            <a:fillRect/>
          </a:stretch>
        </p:blipFill>
        <p:spPr>
          <a:xfrm>
            <a:off x="1632243" y="905933"/>
            <a:ext cx="8959517" cy="5039728"/>
          </a:xfrm>
          <a:prstGeom prst="rect">
            <a:avLst/>
          </a:prstGeom>
        </p:spPr>
      </p:pic>
      <p:sp>
        <p:nvSpPr>
          <p:cNvPr id="2" name="Footer Placeholder 1">
            <a:extLst>
              <a:ext uri="{FF2B5EF4-FFF2-40B4-BE49-F238E27FC236}">
                <a16:creationId xmlns:a16="http://schemas.microsoft.com/office/drawing/2014/main" id="{A1EAA8F8-BCA7-9CB6-C68D-9C6B10411BD3}"/>
              </a:ext>
            </a:extLst>
          </p:cNvPr>
          <p:cNvSpPr>
            <a:spLocks noGrp="1"/>
          </p:cNvSpPr>
          <p:nvPr>
            <p:ph type="ftr" sz="quarter" idx="11"/>
          </p:nvPr>
        </p:nvSpPr>
        <p:spPr/>
        <p:txBody>
          <a:bodyPr/>
          <a:lstStyle/>
          <a:p>
            <a:r>
              <a:rPr lang="en-US"/>
              <a:t>December 18, 2024 Upper Township Community Flood Meeting </a:t>
            </a:r>
            <a:endParaRPr lang="en-US" dirty="0"/>
          </a:p>
        </p:txBody>
      </p:sp>
    </p:spTree>
    <p:extLst>
      <p:ext uri="{BB962C8B-B14F-4D97-AF65-F5344CB8AC3E}">
        <p14:creationId xmlns:p14="http://schemas.microsoft.com/office/powerpoint/2010/main" val="3847776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19A37-1738-87D7-E49E-8147987A20EA}"/>
              </a:ext>
            </a:extLst>
          </p:cNvPr>
          <p:cNvSpPr>
            <a:spLocks noGrp="1"/>
          </p:cNvSpPr>
          <p:nvPr>
            <p:ph type="title"/>
          </p:nvPr>
        </p:nvSpPr>
        <p:spPr>
          <a:xfrm>
            <a:off x="612949" y="286604"/>
            <a:ext cx="10912510" cy="1059875"/>
          </a:xfrm>
        </p:spPr>
        <p:txBody>
          <a:bodyPr>
            <a:normAutofit fontScale="90000"/>
          </a:bodyPr>
          <a:lstStyle/>
          <a:p>
            <a:r>
              <a:rPr lang="en-US" sz="3600" dirty="0">
                <a:latin typeface="Arial" panose="020B0604020202020204" pitchFamily="34" charset="0"/>
                <a:cs typeface="Arial" panose="020B0604020202020204" pitchFamily="34" charset="0"/>
              </a:rPr>
              <a:t>Risk Rating 2.0</a:t>
            </a:r>
            <a:br>
              <a:rPr lang="en-US" sz="3600" dirty="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Every structure has a unique flood risk and unique flood premium. </a:t>
            </a:r>
            <a:r>
              <a:rPr lang="en-US" sz="3100" spc="-50" dirty="0">
                <a:solidFill>
                  <a:srgbClr val="FFFFFF"/>
                </a:solidFill>
                <a:effectLst/>
                <a:latin typeface="Arial" panose="020B0604020202020204" pitchFamily="34" charset="0"/>
                <a:ea typeface="+mj-ea"/>
                <a:cs typeface="Arial" panose="020B0604020202020204" pitchFamily="34" charset="0"/>
              </a:rPr>
              <a:t>8</a:t>
            </a:r>
            <a:r>
              <a:rPr lang="en-US" sz="3600" spc="-50" dirty="0">
                <a:solidFill>
                  <a:srgbClr val="FFFFFF"/>
                </a:solidFill>
                <a:effectLst/>
                <a:latin typeface="Arial" panose="020B0604020202020204" pitchFamily="34" charset="0"/>
                <a:ea typeface="+mj-ea"/>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7000031-7C5F-95CF-E69C-1FAFD7BA53BF}"/>
              </a:ext>
            </a:extLst>
          </p:cNvPr>
          <p:cNvSpPr>
            <a:spLocks noGrp="1"/>
          </p:cNvSpPr>
          <p:nvPr>
            <p:ph idx="1"/>
          </p:nvPr>
        </p:nvSpPr>
        <p:spPr>
          <a:xfrm>
            <a:off x="612949" y="1845734"/>
            <a:ext cx="11424976" cy="4023360"/>
          </a:xfrm>
        </p:spPr>
        <p:txBody>
          <a:bodyPr>
            <a:normAutofit/>
          </a:bodyPr>
          <a:lstStyle/>
          <a:p>
            <a:r>
              <a:rPr lang="en-US" sz="2800" dirty="0">
                <a:latin typeface="Arial" panose="020B0604020202020204" pitchFamily="34" charset="0"/>
                <a:cs typeface="Arial" panose="020B0604020202020204" pitchFamily="34" charset="0"/>
              </a:rPr>
              <a:t>FEMA’s new rating methodology considers specific building characteristics…</a:t>
            </a:r>
          </a:p>
          <a:p>
            <a:r>
              <a:rPr lang="en-US" sz="2800" dirty="0">
                <a:solidFill>
                  <a:schemeClr val="tx2">
                    <a:lumMod val="60000"/>
                    <a:lumOff val="40000"/>
                  </a:schemeClr>
                </a:solidFill>
                <a:latin typeface="Arial" panose="020B0604020202020204" pitchFamily="34" charset="0"/>
                <a:cs typeface="Arial" panose="020B0604020202020204" pitchFamily="34" charset="0"/>
              </a:rPr>
              <a:t>Where…</a:t>
            </a:r>
          </a:p>
          <a:p>
            <a:r>
              <a:rPr lang="en-US" sz="2800" dirty="0">
                <a:solidFill>
                  <a:schemeClr val="tx2">
                    <a:lumMod val="60000"/>
                    <a:lumOff val="40000"/>
                  </a:schemeClr>
                </a:solidFill>
                <a:latin typeface="Arial" panose="020B0604020202020204" pitchFamily="34" charset="0"/>
                <a:cs typeface="Arial" panose="020B0604020202020204" pitchFamily="34" charset="0"/>
              </a:rPr>
              <a:t>How…</a:t>
            </a:r>
          </a:p>
          <a:p>
            <a:r>
              <a:rPr lang="en-US" sz="2800" dirty="0">
                <a:solidFill>
                  <a:schemeClr val="tx2">
                    <a:lumMod val="60000"/>
                    <a:lumOff val="40000"/>
                  </a:schemeClr>
                </a:solidFill>
                <a:latin typeface="Arial" panose="020B0604020202020204" pitchFamily="34" charset="0"/>
                <a:cs typeface="Arial" panose="020B0604020202020204" pitchFamily="34" charset="0"/>
              </a:rPr>
              <a:t>and, What…</a:t>
            </a:r>
          </a:p>
          <a:p>
            <a:r>
              <a:rPr lang="en-US" sz="2800" dirty="0">
                <a:latin typeface="Arial" panose="020B0604020202020204" pitchFamily="34" charset="0"/>
                <a:cs typeface="Arial" panose="020B0604020202020204" pitchFamily="34" charset="0"/>
              </a:rPr>
              <a:t>to promote a more modern, individualized, and equitable flood insurance rate.</a:t>
            </a:r>
          </a:p>
          <a:p>
            <a:endParaRPr lang="en-US" sz="2800"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5B4431CE-814E-DB0C-1D3B-829411C7D08A}"/>
              </a:ext>
            </a:extLst>
          </p:cNvPr>
          <p:cNvSpPr>
            <a:spLocks noGrp="1"/>
          </p:cNvSpPr>
          <p:nvPr>
            <p:ph type="ftr" sz="quarter" idx="11"/>
          </p:nvPr>
        </p:nvSpPr>
        <p:spPr/>
        <p:txBody>
          <a:bodyPr/>
          <a:lstStyle/>
          <a:p>
            <a:r>
              <a:rPr lang="en-US"/>
              <a:t>December 18, 2024 Upper Township Community Flood Meeting </a:t>
            </a:r>
            <a:endParaRPr lang="en-US" dirty="0"/>
          </a:p>
        </p:txBody>
      </p:sp>
    </p:spTree>
    <p:extLst>
      <p:ext uri="{BB962C8B-B14F-4D97-AF65-F5344CB8AC3E}">
        <p14:creationId xmlns:p14="http://schemas.microsoft.com/office/powerpoint/2010/main" val="23854738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1">
            <a:extLst>
              <a:ext uri="{FF2B5EF4-FFF2-40B4-BE49-F238E27FC236}">
                <a16:creationId xmlns:a16="http://schemas.microsoft.com/office/drawing/2014/main" id="{497B1F4E-6E87-9DCE-8931-38E5E11A9B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111" y="899160"/>
            <a:ext cx="11001289" cy="4892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AEB57A92-B6CC-E6D4-226A-264DC7CD2550}"/>
              </a:ext>
            </a:extLst>
          </p:cNvPr>
          <p:cNvSpPr>
            <a:spLocks noGrp="1"/>
          </p:cNvSpPr>
          <p:nvPr>
            <p:ph type="ftr" sz="quarter" idx="11"/>
          </p:nvPr>
        </p:nvSpPr>
        <p:spPr/>
        <p:txBody>
          <a:bodyPr/>
          <a:lstStyle/>
          <a:p>
            <a:r>
              <a:rPr lang="en-US"/>
              <a:t>December 18, 2024 Upper Township Community Flood Meeting </a:t>
            </a:r>
            <a:endParaRPr lang="en-US" dirty="0"/>
          </a:p>
        </p:txBody>
      </p:sp>
    </p:spTree>
    <p:extLst>
      <p:ext uri="{BB962C8B-B14F-4D97-AF65-F5344CB8AC3E}">
        <p14:creationId xmlns:p14="http://schemas.microsoft.com/office/powerpoint/2010/main" val="14853377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AFB04D4-C281-D9CC-FF4B-7F22BCDFA62D}"/>
              </a:ext>
            </a:extLst>
          </p:cNvPr>
          <p:cNvPicPr>
            <a:picLocks noChangeAspect="1"/>
          </p:cNvPicPr>
          <p:nvPr/>
        </p:nvPicPr>
        <p:blipFill>
          <a:blip r:embed="rId2"/>
          <a:stretch>
            <a:fillRect/>
          </a:stretch>
        </p:blipFill>
        <p:spPr>
          <a:xfrm>
            <a:off x="1125415" y="110533"/>
            <a:ext cx="9576080" cy="6118818"/>
          </a:xfrm>
          <a:prstGeom prst="rect">
            <a:avLst/>
          </a:prstGeom>
        </p:spPr>
      </p:pic>
      <p:sp>
        <p:nvSpPr>
          <p:cNvPr id="2" name="Footer Placeholder 1">
            <a:extLst>
              <a:ext uri="{FF2B5EF4-FFF2-40B4-BE49-F238E27FC236}">
                <a16:creationId xmlns:a16="http://schemas.microsoft.com/office/drawing/2014/main" id="{83C1C27A-06D0-2D9B-9996-642ABCCD5714}"/>
              </a:ext>
            </a:extLst>
          </p:cNvPr>
          <p:cNvSpPr>
            <a:spLocks noGrp="1"/>
          </p:cNvSpPr>
          <p:nvPr>
            <p:ph type="ftr" sz="quarter" idx="11"/>
          </p:nvPr>
        </p:nvSpPr>
        <p:spPr/>
        <p:txBody>
          <a:bodyPr/>
          <a:lstStyle/>
          <a:p>
            <a:r>
              <a:rPr lang="en-US"/>
              <a:t>December 18, 2024 Upper Township Community Flood Meeting </a:t>
            </a:r>
            <a:endParaRPr lang="en-US" dirty="0"/>
          </a:p>
        </p:txBody>
      </p:sp>
    </p:spTree>
    <p:extLst>
      <p:ext uri="{BB962C8B-B14F-4D97-AF65-F5344CB8AC3E}">
        <p14:creationId xmlns:p14="http://schemas.microsoft.com/office/powerpoint/2010/main" val="25760177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1">
            <a:extLst>
              <a:ext uri="{FF2B5EF4-FFF2-40B4-BE49-F238E27FC236}">
                <a16:creationId xmlns:a16="http://schemas.microsoft.com/office/drawing/2014/main" id="{569CBAEE-A4D2-7C48-0513-1A6CC9ABFE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7186" y="350478"/>
            <a:ext cx="9589893" cy="5806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FDEEC3A8-FD9F-20EB-0B9C-44B9239AB581}"/>
              </a:ext>
            </a:extLst>
          </p:cNvPr>
          <p:cNvSpPr>
            <a:spLocks noGrp="1"/>
          </p:cNvSpPr>
          <p:nvPr>
            <p:ph type="ftr" sz="quarter" idx="11"/>
          </p:nvPr>
        </p:nvSpPr>
        <p:spPr/>
        <p:txBody>
          <a:bodyPr/>
          <a:lstStyle/>
          <a:p>
            <a:r>
              <a:rPr lang="en-US"/>
              <a:t>December 18, 2024 Upper Township Community Flood Meeting </a:t>
            </a:r>
            <a:endParaRPr lang="en-US" dirty="0"/>
          </a:p>
        </p:txBody>
      </p:sp>
    </p:spTree>
    <p:extLst>
      <p:ext uri="{BB962C8B-B14F-4D97-AF65-F5344CB8AC3E}">
        <p14:creationId xmlns:p14="http://schemas.microsoft.com/office/powerpoint/2010/main" val="3069478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23A29B-6435-4E29-AB39-954CEB5D9525}"/>
              </a:ext>
            </a:extLst>
          </p:cNvPr>
          <p:cNvSpPr>
            <a:spLocks noGrp="1"/>
          </p:cNvSpPr>
          <p:nvPr>
            <p:ph type="title"/>
          </p:nvPr>
        </p:nvSpPr>
        <p:spPr/>
        <p:txBody>
          <a:bodyPr>
            <a:normAutofit/>
          </a:bodyPr>
          <a:lstStyle/>
          <a:p>
            <a:pPr algn="ctr"/>
            <a:r>
              <a:rPr lang="en-US" sz="4000" b="1" dirty="0"/>
              <a:t>What is “Equity in Action”?</a:t>
            </a:r>
          </a:p>
        </p:txBody>
      </p:sp>
      <p:sp>
        <p:nvSpPr>
          <p:cNvPr id="4" name="Content Placeholder 3">
            <a:extLst>
              <a:ext uri="{FF2B5EF4-FFF2-40B4-BE49-F238E27FC236}">
                <a16:creationId xmlns:a16="http://schemas.microsoft.com/office/drawing/2014/main" id="{25321936-7D48-40CB-B99F-DA6366EC6A3B}"/>
              </a:ext>
            </a:extLst>
          </p:cNvPr>
          <p:cNvSpPr>
            <a:spLocks noGrp="1"/>
          </p:cNvSpPr>
          <p:nvPr>
            <p:ph idx="1"/>
          </p:nvPr>
        </p:nvSpPr>
        <p:spPr/>
        <p:txBody>
          <a:bodyPr>
            <a:normAutofit/>
          </a:bodyPr>
          <a:lstStyle/>
          <a:p>
            <a:endParaRPr lang="en-US" dirty="0">
              <a:solidFill>
                <a:srgbClr val="0070C0"/>
              </a:solidFill>
            </a:endParaRPr>
          </a:p>
          <a:p>
            <a:pPr marL="0" indent="0">
              <a:buNone/>
            </a:pPr>
            <a:r>
              <a:rPr lang="en-US" sz="3200" dirty="0">
                <a:solidFill>
                  <a:srgbClr val="0070C0"/>
                </a:solidFill>
              </a:rPr>
              <a:t>Cost to rebuild is now a </a:t>
            </a:r>
            <a:r>
              <a:rPr lang="en-US" sz="3200" u="sng" dirty="0">
                <a:solidFill>
                  <a:srgbClr val="0070C0"/>
                </a:solidFill>
              </a:rPr>
              <a:t>significant</a:t>
            </a:r>
            <a:r>
              <a:rPr lang="en-US" sz="3200" dirty="0">
                <a:solidFill>
                  <a:srgbClr val="0070C0"/>
                </a:solidFill>
              </a:rPr>
              <a:t> rating variable.</a:t>
            </a:r>
          </a:p>
          <a:p>
            <a:pPr marL="0" indent="0">
              <a:buNone/>
            </a:pPr>
            <a:endParaRPr lang="en-US" dirty="0"/>
          </a:p>
          <a:p>
            <a:pPr marL="0" indent="0">
              <a:buNone/>
            </a:pPr>
            <a:endParaRPr lang="en-US" dirty="0"/>
          </a:p>
          <a:p>
            <a:pPr marL="0" indent="0">
              <a:buNone/>
            </a:pPr>
            <a:r>
              <a:rPr lang="en-US" dirty="0"/>
              <a:t>Think about it, what structure will have a higher claim payment?</a:t>
            </a:r>
          </a:p>
          <a:p>
            <a:endParaRPr lang="en-US" dirty="0"/>
          </a:p>
          <a:p>
            <a:pPr marL="971550" lvl="1" indent="-514350">
              <a:buAutoNum type="alphaUcPeriod"/>
            </a:pPr>
            <a:r>
              <a:rPr lang="en-US" sz="3200" dirty="0"/>
              <a:t>$100,000 house with 10” of water.</a:t>
            </a:r>
            <a:endParaRPr lang="en-US" sz="3600" dirty="0"/>
          </a:p>
          <a:p>
            <a:pPr marL="971550" lvl="1" indent="-514350">
              <a:buAutoNum type="alphaUcPeriod" startAt="2"/>
            </a:pPr>
            <a:r>
              <a:rPr lang="en-US" sz="3200" dirty="0"/>
              <a:t>$1,000,000 house with 10” of water. </a:t>
            </a:r>
          </a:p>
          <a:p>
            <a:pPr marL="514350" indent="-514350">
              <a:buAutoNum type="alphaUcPeriod" startAt="2"/>
            </a:pPr>
            <a:endParaRPr lang="en-US" dirty="0"/>
          </a:p>
          <a:p>
            <a:pPr marL="514350" indent="-514350">
              <a:buAutoNum type="alphaUcPeriod" startAt="2"/>
            </a:pPr>
            <a:endParaRPr lang="en-US" dirty="0"/>
          </a:p>
        </p:txBody>
      </p:sp>
      <p:sp>
        <p:nvSpPr>
          <p:cNvPr id="2" name="Footer Placeholder 1">
            <a:extLst>
              <a:ext uri="{FF2B5EF4-FFF2-40B4-BE49-F238E27FC236}">
                <a16:creationId xmlns:a16="http://schemas.microsoft.com/office/drawing/2014/main" id="{920E5632-C702-6C84-C79D-56F3F03E1D68}"/>
              </a:ext>
            </a:extLst>
          </p:cNvPr>
          <p:cNvSpPr>
            <a:spLocks noGrp="1"/>
          </p:cNvSpPr>
          <p:nvPr>
            <p:ph type="ftr" sz="quarter" idx="11"/>
          </p:nvPr>
        </p:nvSpPr>
        <p:spPr/>
        <p:txBody>
          <a:bodyPr/>
          <a:lstStyle/>
          <a:p>
            <a:r>
              <a:rPr lang="en-US"/>
              <a:t>December 18, 2024 Upper Township Community Flood Meeting </a:t>
            </a:r>
          </a:p>
        </p:txBody>
      </p:sp>
    </p:spTree>
    <p:extLst>
      <p:ext uri="{BB962C8B-B14F-4D97-AF65-F5344CB8AC3E}">
        <p14:creationId xmlns:p14="http://schemas.microsoft.com/office/powerpoint/2010/main" val="16190777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F81175-A929-46CA-8652-40978FD5BCDA}"/>
              </a:ext>
            </a:extLst>
          </p:cNvPr>
          <p:cNvPicPr>
            <a:picLocks noChangeAspect="1"/>
          </p:cNvPicPr>
          <p:nvPr/>
        </p:nvPicPr>
        <p:blipFill rotWithShape="1">
          <a:blip r:embed="rId2"/>
          <a:srcRect t="4477" r="1" b="13919"/>
          <a:stretch/>
        </p:blipFill>
        <p:spPr>
          <a:xfrm>
            <a:off x="643467" y="353756"/>
            <a:ext cx="10905066" cy="5772724"/>
          </a:xfrm>
          <a:prstGeom prst="rect">
            <a:avLst/>
          </a:prstGeom>
        </p:spPr>
      </p:pic>
      <p:sp>
        <p:nvSpPr>
          <p:cNvPr id="5" name="TextBox 4">
            <a:extLst>
              <a:ext uri="{FF2B5EF4-FFF2-40B4-BE49-F238E27FC236}">
                <a16:creationId xmlns:a16="http://schemas.microsoft.com/office/drawing/2014/main" id="{0D93D1F4-C186-4A68-B4A0-9B3F9BF559AA}"/>
              </a:ext>
            </a:extLst>
          </p:cNvPr>
          <p:cNvSpPr txBox="1"/>
          <p:nvPr/>
        </p:nvSpPr>
        <p:spPr>
          <a:xfrm>
            <a:off x="6239566" y="4169986"/>
            <a:ext cx="4977074" cy="1384995"/>
          </a:xfrm>
          <a:prstGeom prst="rect">
            <a:avLst/>
          </a:prstGeom>
          <a:noFill/>
        </p:spPr>
        <p:txBody>
          <a:bodyPr wrap="square">
            <a:spAutoFit/>
          </a:bodyPr>
          <a:lstStyle/>
          <a:p>
            <a:pPr marL="342900" indent="-342900">
              <a:spcBef>
                <a:spcPts val="0"/>
              </a:spcBef>
              <a:spcAft>
                <a:spcPts val="0"/>
              </a:spcAft>
              <a:buSzPts val="1000"/>
              <a:buFont typeface="Calibri" panose="020F0502020204030204" pitchFamily="34" charset="0"/>
              <a:buChar char=""/>
              <a:tabLst>
                <a:tab pos="457200" algn="l"/>
              </a:tabLst>
            </a:pPr>
            <a:endParaRPr lang="en-US" sz="2800" b="1" i="1" dirty="0"/>
          </a:p>
          <a:p>
            <a:pPr marL="342900" indent="-342900">
              <a:spcBef>
                <a:spcPts val="0"/>
              </a:spcBef>
              <a:spcAft>
                <a:spcPts val="0"/>
              </a:spcAft>
              <a:buSzPts val="1000"/>
              <a:buFont typeface="Calibri" panose="020F0502020204030204" pitchFamily="34" charset="0"/>
              <a:buChar char=""/>
              <a:tabLst>
                <a:tab pos="457200" algn="l"/>
              </a:tabLst>
            </a:pPr>
            <a:r>
              <a:rPr lang="en-US" sz="2800" b="1" i="1" dirty="0"/>
              <a:t>Yay, basements are no longer a rating variable!!</a:t>
            </a:r>
          </a:p>
        </p:txBody>
      </p:sp>
      <p:sp>
        <p:nvSpPr>
          <p:cNvPr id="3" name="Footer Placeholder 2">
            <a:extLst>
              <a:ext uri="{FF2B5EF4-FFF2-40B4-BE49-F238E27FC236}">
                <a16:creationId xmlns:a16="http://schemas.microsoft.com/office/drawing/2014/main" id="{92CDBC6B-B7B6-B300-7F36-843BC4983167}"/>
              </a:ext>
            </a:extLst>
          </p:cNvPr>
          <p:cNvSpPr>
            <a:spLocks noGrp="1"/>
          </p:cNvSpPr>
          <p:nvPr>
            <p:ph type="ftr" sz="quarter" idx="11"/>
          </p:nvPr>
        </p:nvSpPr>
        <p:spPr/>
        <p:txBody>
          <a:bodyPr/>
          <a:lstStyle/>
          <a:p>
            <a:r>
              <a:rPr lang="en-US"/>
              <a:t>December 18, 2024 Upper Township Community Flood Meeting </a:t>
            </a:r>
            <a:endParaRPr lang="en-US" dirty="0"/>
          </a:p>
        </p:txBody>
      </p:sp>
    </p:spTree>
    <p:extLst>
      <p:ext uri="{BB962C8B-B14F-4D97-AF65-F5344CB8AC3E}">
        <p14:creationId xmlns:p14="http://schemas.microsoft.com/office/powerpoint/2010/main" val="34424953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27557D-2553-4C0E-BE6A-253D7864003C}"/>
              </a:ext>
            </a:extLst>
          </p:cNvPr>
          <p:cNvPicPr>
            <a:picLocks noChangeAspect="1"/>
          </p:cNvPicPr>
          <p:nvPr/>
        </p:nvPicPr>
        <p:blipFill>
          <a:blip r:embed="rId2"/>
          <a:stretch>
            <a:fillRect/>
          </a:stretch>
        </p:blipFill>
        <p:spPr>
          <a:xfrm>
            <a:off x="856986" y="350521"/>
            <a:ext cx="10801614" cy="5791200"/>
          </a:xfrm>
          <a:prstGeom prst="rect">
            <a:avLst/>
          </a:prstGeom>
        </p:spPr>
      </p:pic>
      <p:sp>
        <p:nvSpPr>
          <p:cNvPr id="5" name="TextBox 4">
            <a:extLst>
              <a:ext uri="{FF2B5EF4-FFF2-40B4-BE49-F238E27FC236}">
                <a16:creationId xmlns:a16="http://schemas.microsoft.com/office/drawing/2014/main" id="{FDEEB0CA-0ED5-4858-A32A-24C9024AE0C8}"/>
              </a:ext>
            </a:extLst>
          </p:cNvPr>
          <p:cNvSpPr txBox="1"/>
          <p:nvPr/>
        </p:nvSpPr>
        <p:spPr>
          <a:xfrm>
            <a:off x="6096000" y="3874882"/>
            <a:ext cx="3736062" cy="923330"/>
          </a:xfrm>
          <a:prstGeom prst="rect">
            <a:avLst/>
          </a:prstGeom>
          <a:noFill/>
        </p:spPr>
        <p:txBody>
          <a:bodyPr wrap="square">
            <a:spAutoFit/>
          </a:bodyPr>
          <a:lstStyle/>
          <a:p>
            <a:pPr marL="342900" indent="-342900">
              <a:spcBef>
                <a:spcPts val="0"/>
              </a:spcBef>
              <a:spcAft>
                <a:spcPts val="0"/>
              </a:spcAft>
              <a:buSzPts val="1000"/>
              <a:buFont typeface="Calibri" panose="020F0502020204030204" pitchFamily="34" charset="0"/>
              <a:buChar char=""/>
              <a:tabLst>
                <a:tab pos="457200" algn="l"/>
              </a:tabLst>
            </a:pPr>
            <a:r>
              <a:rPr lang="en-US" b="1" i="1" dirty="0"/>
              <a:t>Previously all owners paid the same rate, regardless of the floor they lived. </a:t>
            </a:r>
          </a:p>
        </p:txBody>
      </p:sp>
      <p:sp>
        <p:nvSpPr>
          <p:cNvPr id="3" name="Footer Placeholder 2">
            <a:extLst>
              <a:ext uri="{FF2B5EF4-FFF2-40B4-BE49-F238E27FC236}">
                <a16:creationId xmlns:a16="http://schemas.microsoft.com/office/drawing/2014/main" id="{0F9D7AF8-D343-7923-00D0-CAE7AC48D1B6}"/>
              </a:ext>
            </a:extLst>
          </p:cNvPr>
          <p:cNvSpPr>
            <a:spLocks noGrp="1"/>
          </p:cNvSpPr>
          <p:nvPr>
            <p:ph type="ftr" sz="quarter" idx="11"/>
          </p:nvPr>
        </p:nvSpPr>
        <p:spPr/>
        <p:txBody>
          <a:bodyPr/>
          <a:lstStyle/>
          <a:p>
            <a:r>
              <a:rPr lang="en-US"/>
              <a:t>December 18, 2024 Upper Township Community Flood Meeting </a:t>
            </a:r>
            <a:endParaRPr lang="en-US" dirty="0"/>
          </a:p>
        </p:txBody>
      </p:sp>
    </p:spTree>
    <p:extLst>
      <p:ext uri="{BB962C8B-B14F-4D97-AF65-F5344CB8AC3E}">
        <p14:creationId xmlns:p14="http://schemas.microsoft.com/office/powerpoint/2010/main" val="7641938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A18234E-D3D4-442E-9310-6903B6501AF3}"/>
              </a:ext>
            </a:extLst>
          </p:cNvPr>
          <p:cNvPicPr>
            <a:picLocks noChangeAspect="1"/>
          </p:cNvPicPr>
          <p:nvPr/>
        </p:nvPicPr>
        <p:blipFill>
          <a:blip r:embed="rId2"/>
          <a:stretch>
            <a:fillRect/>
          </a:stretch>
        </p:blipFill>
        <p:spPr>
          <a:xfrm>
            <a:off x="1652065" y="905933"/>
            <a:ext cx="8919874" cy="5039728"/>
          </a:xfrm>
          <a:prstGeom prst="rect">
            <a:avLst/>
          </a:prstGeom>
        </p:spPr>
      </p:pic>
      <p:sp>
        <p:nvSpPr>
          <p:cNvPr id="2" name="Footer Placeholder 1">
            <a:extLst>
              <a:ext uri="{FF2B5EF4-FFF2-40B4-BE49-F238E27FC236}">
                <a16:creationId xmlns:a16="http://schemas.microsoft.com/office/drawing/2014/main" id="{8677E98F-FF6E-83FB-413F-49F1A8923880}"/>
              </a:ext>
            </a:extLst>
          </p:cNvPr>
          <p:cNvSpPr>
            <a:spLocks noGrp="1"/>
          </p:cNvSpPr>
          <p:nvPr>
            <p:ph type="ftr" sz="quarter" idx="11"/>
          </p:nvPr>
        </p:nvSpPr>
        <p:spPr/>
        <p:txBody>
          <a:bodyPr/>
          <a:lstStyle/>
          <a:p>
            <a:r>
              <a:rPr lang="en-US"/>
              <a:t>December 18, 2024 Upper Township Community Flood Meeting </a:t>
            </a:r>
            <a:endParaRPr lang="en-US" dirty="0"/>
          </a:p>
        </p:txBody>
      </p:sp>
    </p:spTree>
    <p:extLst>
      <p:ext uri="{BB962C8B-B14F-4D97-AF65-F5344CB8AC3E}">
        <p14:creationId xmlns:p14="http://schemas.microsoft.com/office/powerpoint/2010/main" val="38450631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241F45-48CE-4238-9358-F9F927EF3CC9}"/>
              </a:ext>
            </a:extLst>
          </p:cNvPr>
          <p:cNvPicPr>
            <a:picLocks noChangeAspect="1"/>
          </p:cNvPicPr>
          <p:nvPr/>
        </p:nvPicPr>
        <p:blipFill>
          <a:blip r:embed="rId3"/>
          <a:stretch>
            <a:fillRect/>
          </a:stretch>
        </p:blipFill>
        <p:spPr>
          <a:xfrm>
            <a:off x="1566649" y="643467"/>
            <a:ext cx="9058702" cy="5050225"/>
          </a:xfrm>
          <a:prstGeom prst="rect">
            <a:avLst/>
          </a:prstGeom>
        </p:spPr>
      </p:pic>
      <p:sp>
        <p:nvSpPr>
          <p:cNvPr id="2" name="Footer Placeholder 1">
            <a:extLst>
              <a:ext uri="{FF2B5EF4-FFF2-40B4-BE49-F238E27FC236}">
                <a16:creationId xmlns:a16="http://schemas.microsoft.com/office/drawing/2014/main" id="{309D4054-CA24-CCD3-2C01-10375A477CE1}"/>
              </a:ext>
            </a:extLst>
          </p:cNvPr>
          <p:cNvSpPr>
            <a:spLocks noGrp="1"/>
          </p:cNvSpPr>
          <p:nvPr>
            <p:ph type="ftr" sz="quarter" idx="11"/>
          </p:nvPr>
        </p:nvSpPr>
        <p:spPr/>
        <p:txBody>
          <a:bodyPr/>
          <a:lstStyle/>
          <a:p>
            <a:r>
              <a:rPr lang="en-US"/>
              <a:t>December 18, 2024 Upper Township Community Flood Meeting </a:t>
            </a:r>
            <a:endParaRPr lang="en-US" dirty="0"/>
          </a:p>
        </p:txBody>
      </p:sp>
    </p:spTree>
    <p:extLst>
      <p:ext uri="{BB962C8B-B14F-4D97-AF65-F5344CB8AC3E}">
        <p14:creationId xmlns:p14="http://schemas.microsoft.com/office/powerpoint/2010/main" val="1852902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8C2AF-B2BD-414C-B61B-83727432EFF6}"/>
              </a:ext>
            </a:extLst>
          </p:cNvPr>
          <p:cNvSpPr>
            <a:spLocks noGrp="1"/>
          </p:cNvSpPr>
          <p:nvPr>
            <p:ph type="title"/>
          </p:nvPr>
        </p:nvSpPr>
        <p:spPr/>
        <p:txBody>
          <a:bodyPr vert="horz" lIns="91440" tIns="45720" rIns="91440" bIns="45720" rtlCol="0" anchor="b">
            <a:normAutofit/>
          </a:bodyPr>
          <a:lstStyle/>
          <a:p>
            <a:r>
              <a:rPr lang="en-US" sz="3600" b="1" dirty="0">
                <a:solidFill>
                  <a:srgbClr val="FFFFFF"/>
                </a:solidFill>
              </a:rPr>
              <a:t>Financial Benefits to the Community</a:t>
            </a:r>
          </a:p>
        </p:txBody>
      </p:sp>
      <p:sp>
        <p:nvSpPr>
          <p:cNvPr id="5" name="Content Placeholder 4">
            <a:extLst>
              <a:ext uri="{FF2B5EF4-FFF2-40B4-BE49-F238E27FC236}">
                <a16:creationId xmlns:a16="http://schemas.microsoft.com/office/drawing/2014/main" id="{972AD7AD-313A-4532-9ED4-C5AA4B299F39}"/>
              </a:ext>
            </a:extLst>
          </p:cNvPr>
          <p:cNvSpPr>
            <a:spLocks noGrp="1"/>
          </p:cNvSpPr>
          <p:nvPr>
            <p:ph idx="1"/>
          </p:nvPr>
        </p:nvSpPr>
        <p:spPr/>
        <p:txBody>
          <a:bodyPr>
            <a:normAutofit/>
          </a:bodyPr>
          <a:lstStyle/>
          <a:p>
            <a:pPr marL="0" indent="0" algn="ctr">
              <a:buNone/>
            </a:pPr>
            <a:r>
              <a:rPr lang="en-US" sz="3200" dirty="0"/>
              <a:t>Upper Township is a Class 5 Community </a:t>
            </a:r>
          </a:p>
          <a:p>
            <a:pPr marL="0" indent="0" algn="ctr">
              <a:buNone/>
            </a:pPr>
            <a:r>
              <a:rPr lang="en-US" sz="3200" dirty="0"/>
              <a:t>with a </a:t>
            </a:r>
            <a:r>
              <a:rPr lang="en-US" sz="3200" b="1" dirty="0">
                <a:solidFill>
                  <a:srgbClr val="FF0000"/>
                </a:solidFill>
              </a:rPr>
              <a:t>25% discount </a:t>
            </a:r>
            <a:r>
              <a:rPr lang="en-US" sz="3200" dirty="0">
                <a:solidFill>
                  <a:schemeClr val="tx1"/>
                </a:solidFill>
              </a:rPr>
              <a:t>for</a:t>
            </a:r>
            <a:r>
              <a:rPr lang="en-US" sz="3200" b="1" dirty="0">
                <a:solidFill>
                  <a:srgbClr val="FF0000"/>
                </a:solidFill>
              </a:rPr>
              <a:t> </a:t>
            </a:r>
            <a:r>
              <a:rPr lang="en-US" sz="3200" dirty="0"/>
              <a:t>eligible flood policyholders!</a:t>
            </a:r>
          </a:p>
          <a:p>
            <a:pPr algn="ctr"/>
            <a:endParaRPr lang="en-US" sz="3200" dirty="0"/>
          </a:p>
          <a:p>
            <a:pPr>
              <a:buFont typeface="Arial" panose="020B0604020202020204" pitchFamily="34" charset="0"/>
              <a:buChar char="•"/>
            </a:pPr>
            <a:r>
              <a:rPr lang="en-US" sz="3200" dirty="0"/>
              <a:t> $350 is the average premium savings per policy</a:t>
            </a:r>
          </a:p>
          <a:p>
            <a:pPr>
              <a:buFont typeface="Arial" panose="020B0604020202020204" pitchFamily="34" charset="0"/>
              <a:buChar char="•"/>
            </a:pPr>
            <a:r>
              <a:rPr lang="en-US" sz="3200" dirty="0"/>
              <a:t> $1,600,000 in total community savings</a:t>
            </a:r>
          </a:p>
        </p:txBody>
      </p:sp>
      <p:sp>
        <p:nvSpPr>
          <p:cNvPr id="3" name="Footer Placeholder 2">
            <a:extLst>
              <a:ext uri="{FF2B5EF4-FFF2-40B4-BE49-F238E27FC236}">
                <a16:creationId xmlns:a16="http://schemas.microsoft.com/office/drawing/2014/main" id="{AF9FC8E2-9BBC-4359-94F7-C5840D44C21B}"/>
              </a:ext>
            </a:extLst>
          </p:cNvPr>
          <p:cNvSpPr>
            <a:spLocks noGrp="1"/>
          </p:cNvSpPr>
          <p:nvPr>
            <p:ph type="ftr" sz="quarter" idx="11"/>
          </p:nvPr>
        </p:nvSpPr>
        <p:spPr/>
        <p:txBody>
          <a:bodyPr/>
          <a:lstStyle/>
          <a:p>
            <a:r>
              <a:rPr lang="en-US"/>
              <a:t>December 18, 2024 Upper Township Community Flood Meeting </a:t>
            </a:r>
            <a:endParaRPr lang="en-US" dirty="0"/>
          </a:p>
        </p:txBody>
      </p:sp>
    </p:spTree>
    <p:extLst>
      <p:ext uri="{BB962C8B-B14F-4D97-AF65-F5344CB8AC3E}">
        <p14:creationId xmlns:p14="http://schemas.microsoft.com/office/powerpoint/2010/main" val="38020540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A34F4-ED09-4380-8414-FE3C0F3F2AB0}"/>
              </a:ext>
            </a:extLst>
          </p:cNvPr>
          <p:cNvSpPr>
            <a:spLocks noGrp="1"/>
          </p:cNvSpPr>
          <p:nvPr>
            <p:ph type="title"/>
          </p:nvPr>
        </p:nvSpPr>
        <p:spPr>
          <a:xfrm>
            <a:off x="1206554" y="438496"/>
            <a:ext cx="9367203" cy="1188720"/>
          </a:xfrm>
        </p:spPr>
        <p:txBody>
          <a:bodyPr>
            <a:normAutofit fontScale="90000"/>
          </a:bodyPr>
          <a:lstStyle/>
          <a:p>
            <a:r>
              <a:rPr lang="en-US" dirty="0">
                <a:latin typeface="+mn-lt"/>
                <a:cs typeface="Calibri" panose="020F0502020204030204" pitchFamily="34" charset="0"/>
              </a:rPr>
              <a:t>Another Option:</a:t>
            </a:r>
            <a:br>
              <a:rPr lang="en-US" dirty="0">
                <a:latin typeface="+mn-lt"/>
                <a:cs typeface="Calibri" panose="020F0502020204030204" pitchFamily="34" charset="0"/>
              </a:rPr>
            </a:br>
            <a:r>
              <a:rPr lang="en-US" dirty="0">
                <a:latin typeface="+mn-lt"/>
                <a:cs typeface="Calibri" panose="020F0502020204030204" pitchFamily="34" charset="0"/>
              </a:rPr>
              <a:t>Private Market Flood Insurance</a:t>
            </a:r>
          </a:p>
        </p:txBody>
      </p:sp>
      <p:sp>
        <p:nvSpPr>
          <p:cNvPr id="3" name="Content Placeholder 2">
            <a:extLst>
              <a:ext uri="{FF2B5EF4-FFF2-40B4-BE49-F238E27FC236}">
                <a16:creationId xmlns:a16="http://schemas.microsoft.com/office/drawing/2014/main" id="{7614C0B1-9C33-467C-BB1F-7206B8413087}"/>
              </a:ext>
            </a:extLst>
          </p:cNvPr>
          <p:cNvSpPr>
            <a:spLocks noGrp="1"/>
          </p:cNvSpPr>
          <p:nvPr>
            <p:ph idx="1"/>
          </p:nvPr>
        </p:nvSpPr>
        <p:spPr>
          <a:xfrm>
            <a:off x="972540" y="2194559"/>
            <a:ext cx="10246920" cy="3749733"/>
          </a:xfrm>
        </p:spPr>
        <p:txBody>
          <a:bodyPr anchor="t">
            <a:normAutofit/>
          </a:bodyPr>
          <a:lstStyle/>
          <a:p>
            <a:pPr marL="228600" indent="-228600">
              <a:buFont typeface="Arial" panose="020B0604020202020204" pitchFamily="34" charset="0"/>
              <a:buChar char="•"/>
            </a:pPr>
            <a:r>
              <a:rPr lang="en-US" sz="2400" dirty="0">
                <a:cs typeface="Calibri" panose="020F0502020204030204" pitchFamily="34" charset="0"/>
              </a:rPr>
              <a:t>NFIP was the only market until the last few years</a:t>
            </a:r>
          </a:p>
          <a:p>
            <a:pPr marL="228600" indent="-228600">
              <a:buFont typeface="Arial" panose="020B0604020202020204" pitchFamily="34" charset="0"/>
              <a:buChar char="•"/>
            </a:pPr>
            <a:r>
              <a:rPr lang="en-US" sz="2400" dirty="0">
                <a:cs typeface="Calibri" panose="020F0502020204030204" pitchFamily="34" charset="0"/>
              </a:rPr>
              <a:t>Lloyds of London and other companies are now competing with the NFIP</a:t>
            </a:r>
          </a:p>
          <a:p>
            <a:pPr marL="228600" indent="-228600">
              <a:buFont typeface="Arial" panose="020B0604020202020204" pitchFamily="34" charset="0"/>
              <a:buChar char="•"/>
            </a:pPr>
            <a:r>
              <a:rPr lang="en-US" sz="2400" dirty="0">
                <a:cs typeface="Calibri" panose="020F0502020204030204" pitchFamily="34" charset="0"/>
              </a:rPr>
              <a:t>Private Market Insurance can have lower premiums and shorter waiting periods for coverage</a:t>
            </a:r>
          </a:p>
          <a:p>
            <a:pPr marL="228600" indent="-228600">
              <a:buFont typeface="Arial" panose="020B0604020202020204" pitchFamily="34" charset="0"/>
              <a:buChar char="•"/>
            </a:pPr>
            <a:r>
              <a:rPr lang="en-US" sz="2400" dirty="0">
                <a:cs typeface="Calibri" panose="020F0502020204030204" pitchFamily="34" charset="0"/>
              </a:rPr>
              <a:t>Rates are not regulated by the NJ Department of Banking and Insurance</a:t>
            </a:r>
          </a:p>
          <a:p>
            <a:pPr marL="228600" indent="-228600">
              <a:buFont typeface="Arial" panose="020B0604020202020204" pitchFamily="34" charset="0"/>
              <a:buChar char="•"/>
            </a:pPr>
            <a:r>
              <a:rPr lang="en-US" sz="2400" dirty="0">
                <a:cs typeface="Calibri" panose="020F0502020204030204" pitchFamily="34" charset="0"/>
              </a:rPr>
              <a:t>Generally, homeowners with previous flood losses less than $15,000 are eligible</a:t>
            </a:r>
          </a:p>
        </p:txBody>
      </p:sp>
      <p:sp>
        <p:nvSpPr>
          <p:cNvPr id="4" name="Footer Placeholder 3">
            <a:extLst>
              <a:ext uri="{FF2B5EF4-FFF2-40B4-BE49-F238E27FC236}">
                <a16:creationId xmlns:a16="http://schemas.microsoft.com/office/drawing/2014/main" id="{B8FF4E37-3704-41E1-B7FB-444B3FC4A060}"/>
              </a:ext>
            </a:extLst>
          </p:cNvPr>
          <p:cNvSpPr>
            <a:spLocks noGrp="1"/>
          </p:cNvSpPr>
          <p:nvPr>
            <p:ph type="ftr" sz="quarter" idx="11"/>
          </p:nvPr>
        </p:nvSpPr>
        <p:spPr/>
        <p:txBody>
          <a:bodyPr/>
          <a:lstStyle/>
          <a:p>
            <a:r>
              <a:rPr lang="en-US"/>
              <a:t>December 18, 2024 Upper Township Community Flood Meeting </a:t>
            </a:r>
            <a:endParaRPr lang="en-US" dirty="0"/>
          </a:p>
        </p:txBody>
      </p:sp>
    </p:spTree>
    <p:extLst>
      <p:ext uri="{BB962C8B-B14F-4D97-AF65-F5344CB8AC3E}">
        <p14:creationId xmlns:p14="http://schemas.microsoft.com/office/powerpoint/2010/main" val="35918041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14577-3B65-0AEC-9CCD-163E16DFD25C}"/>
              </a:ext>
            </a:extLst>
          </p:cNvPr>
          <p:cNvSpPr>
            <a:spLocks noGrp="1"/>
          </p:cNvSpPr>
          <p:nvPr>
            <p:ph type="title"/>
          </p:nvPr>
        </p:nvSpPr>
        <p:spPr>
          <a:xfrm>
            <a:off x="1097280" y="286603"/>
            <a:ext cx="10058400" cy="1069757"/>
          </a:xfrm>
        </p:spPr>
        <p:txBody>
          <a:bodyPr/>
          <a:lstStyle/>
          <a:p>
            <a:r>
              <a:rPr lang="en-US" dirty="0">
                <a:latin typeface="Arial" panose="020B0604020202020204" pitchFamily="34" charset="0"/>
                <a:cs typeface="Arial" panose="020B0604020202020204" pitchFamily="34" charset="0"/>
              </a:rPr>
              <a:t>In summary: Role of Community</a:t>
            </a:r>
          </a:p>
        </p:txBody>
      </p:sp>
      <p:sp>
        <p:nvSpPr>
          <p:cNvPr id="3" name="Content Placeholder 2">
            <a:extLst>
              <a:ext uri="{FF2B5EF4-FFF2-40B4-BE49-F238E27FC236}">
                <a16:creationId xmlns:a16="http://schemas.microsoft.com/office/drawing/2014/main" id="{2D5079B8-0115-0518-9D52-35134C78EB45}"/>
              </a:ext>
            </a:extLst>
          </p:cNvPr>
          <p:cNvSpPr>
            <a:spLocks noGrp="1"/>
          </p:cNvSpPr>
          <p:nvPr>
            <p:ph idx="1"/>
          </p:nvPr>
        </p:nvSpPr>
        <p:spPr>
          <a:xfrm>
            <a:off x="1097280" y="2194560"/>
            <a:ext cx="10058400" cy="3674534"/>
          </a:xfrm>
        </p:spPr>
        <p:txBody>
          <a:bodyPr>
            <a:normAutofit/>
          </a:bodyPr>
          <a:lstStyle/>
          <a:p>
            <a:pPr>
              <a:buFont typeface="Wingdings" panose="05000000000000000000" pitchFamily="2" charset="2"/>
              <a:buChar char="§"/>
            </a:pPr>
            <a:r>
              <a:rPr lang="en-US" sz="2800" dirty="0">
                <a:cs typeface="Calibri" panose="020F0502020204030204" pitchFamily="34" charset="0"/>
              </a:rPr>
              <a:t>Participate in the community rating system. 
Prioritized mitigation grants for owners of severe repetitive loss properties. 
Apply for hazard mitigation assistance grants through the state. 
Adopt and enforce building codes and zoning regulations. </a:t>
            </a:r>
          </a:p>
        </p:txBody>
      </p:sp>
      <p:sp>
        <p:nvSpPr>
          <p:cNvPr id="4" name="Footer Placeholder 3">
            <a:extLst>
              <a:ext uri="{FF2B5EF4-FFF2-40B4-BE49-F238E27FC236}">
                <a16:creationId xmlns:a16="http://schemas.microsoft.com/office/drawing/2014/main" id="{FEBA4DB0-95FE-5577-7F79-F37847371E3B}"/>
              </a:ext>
            </a:extLst>
          </p:cNvPr>
          <p:cNvSpPr>
            <a:spLocks noGrp="1"/>
          </p:cNvSpPr>
          <p:nvPr>
            <p:ph type="ftr" sz="quarter" idx="11"/>
          </p:nvPr>
        </p:nvSpPr>
        <p:spPr/>
        <p:txBody>
          <a:bodyPr/>
          <a:lstStyle/>
          <a:p>
            <a:r>
              <a:rPr lang="en-US"/>
              <a:t>December 18, 2024 Upper Township Community Flood Meeting </a:t>
            </a:r>
            <a:endParaRPr lang="en-US" dirty="0"/>
          </a:p>
        </p:txBody>
      </p:sp>
    </p:spTree>
    <p:extLst>
      <p:ext uri="{BB962C8B-B14F-4D97-AF65-F5344CB8AC3E}">
        <p14:creationId xmlns:p14="http://schemas.microsoft.com/office/powerpoint/2010/main" val="42202313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FB00F-9C89-A531-5BDB-7FDAB8883E55}"/>
              </a:ext>
            </a:extLst>
          </p:cNvPr>
          <p:cNvSpPr>
            <a:spLocks noGrp="1"/>
          </p:cNvSpPr>
          <p:nvPr>
            <p:ph type="title"/>
          </p:nvPr>
        </p:nvSpPr>
        <p:spPr>
          <a:xfrm>
            <a:off x="1097280" y="286604"/>
            <a:ext cx="10058400" cy="968440"/>
          </a:xfrm>
        </p:spPr>
        <p:txBody>
          <a:bodyPr>
            <a:normAutofit/>
          </a:bodyPr>
          <a:lstStyle/>
          <a:p>
            <a:r>
              <a:rPr lang="en-US" sz="4400" dirty="0">
                <a:latin typeface="+mn-lt"/>
                <a:cs typeface="Calibri" panose="020F0502020204030204" pitchFamily="34" charset="0"/>
              </a:rPr>
              <a:t>In Summary: Role of Property Owners </a:t>
            </a:r>
          </a:p>
        </p:txBody>
      </p:sp>
      <p:sp>
        <p:nvSpPr>
          <p:cNvPr id="3" name="Content Placeholder 2">
            <a:extLst>
              <a:ext uri="{FF2B5EF4-FFF2-40B4-BE49-F238E27FC236}">
                <a16:creationId xmlns:a16="http://schemas.microsoft.com/office/drawing/2014/main" id="{A4F11D44-233D-ABBB-E614-5CB9F9173E8B}"/>
              </a:ext>
            </a:extLst>
          </p:cNvPr>
          <p:cNvSpPr>
            <a:spLocks noGrp="1"/>
          </p:cNvSpPr>
          <p:nvPr>
            <p:ph idx="1"/>
          </p:nvPr>
        </p:nvSpPr>
        <p:spPr>
          <a:xfrm>
            <a:off x="716280" y="1996440"/>
            <a:ext cx="10988040" cy="4053840"/>
          </a:xfrm>
        </p:spPr>
        <p:txBody>
          <a:bodyPr>
            <a:normAutofit/>
          </a:bodyPr>
          <a:lstStyle/>
          <a:p>
            <a:pPr>
              <a:buFont typeface="Wingdings" panose="05000000000000000000" pitchFamily="2" charset="2"/>
              <a:buChar char="§"/>
            </a:pPr>
            <a:r>
              <a:rPr lang="en-US" sz="2400" dirty="0">
                <a:cs typeface="Calibri" panose="020F0502020204030204" pitchFamily="34" charset="0"/>
              </a:rPr>
              <a:t>Buy flood insurance. 
Install flood openings or elevate the home and elevate all machinery and equipment to the base flood elevation. 
After a flood, NFIP policyholders should consider using increased cost of compliance ICC coverage to access up to 30,000 to help recover the cost of </a:t>
            </a:r>
            <a:r>
              <a:rPr lang="en-US" sz="2400" b="1" i="1" dirty="0">
                <a:cs typeface="Calibri" panose="020F0502020204030204" pitchFamily="34" charset="0"/>
              </a:rPr>
              <a:t>elevating, relocating, or demolishing substantially damaged structures. </a:t>
            </a:r>
            <a:r>
              <a:rPr lang="en-US" sz="2400" dirty="0">
                <a:cs typeface="Calibri" panose="020F0502020204030204" pitchFamily="34" charset="0"/>
              </a:rPr>
              <a:t>
Severe repetitive loss homeowners should contact their local flood manager and state hazard mitigation officer to learn how up to 100% of mitigation project costs may be covered. </a:t>
            </a:r>
          </a:p>
        </p:txBody>
      </p:sp>
      <p:sp>
        <p:nvSpPr>
          <p:cNvPr id="4" name="Footer Placeholder 3">
            <a:extLst>
              <a:ext uri="{FF2B5EF4-FFF2-40B4-BE49-F238E27FC236}">
                <a16:creationId xmlns:a16="http://schemas.microsoft.com/office/drawing/2014/main" id="{3AB709F9-8742-76F8-EF10-AB60680904A9}"/>
              </a:ext>
            </a:extLst>
          </p:cNvPr>
          <p:cNvSpPr>
            <a:spLocks noGrp="1"/>
          </p:cNvSpPr>
          <p:nvPr>
            <p:ph type="ftr" sz="quarter" idx="11"/>
          </p:nvPr>
        </p:nvSpPr>
        <p:spPr/>
        <p:txBody>
          <a:bodyPr/>
          <a:lstStyle/>
          <a:p>
            <a:r>
              <a:rPr lang="en-US"/>
              <a:t>December 18, 2024 Upper Township Community Flood Meeting </a:t>
            </a:r>
            <a:endParaRPr lang="en-US" dirty="0"/>
          </a:p>
        </p:txBody>
      </p:sp>
    </p:spTree>
    <p:extLst>
      <p:ext uri="{BB962C8B-B14F-4D97-AF65-F5344CB8AC3E}">
        <p14:creationId xmlns:p14="http://schemas.microsoft.com/office/powerpoint/2010/main" val="19178320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4" name="Straight Connector 13">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5" descr="Yellow question mark">
            <a:extLst>
              <a:ext uri="{FF2B5EF4-FFF2-40B4-BE49-F238E27FC236}">
                <a16:creationId xmlns:a16="http://schemas.microsoft.com/office/drawing/2014/main" id="{5374DC2E-264D-4AE2-B14F-82530D04D7DD}"/>
              </a:ext>
            </a:extLst>
          </p:cNvPr>
          <p:cNvPicPr>
            <a:picLocks noChangeAspect="1"/>
          </p:cNvPicPr>
          <p:nvPr/>
        </p:nvPicPr>
        <p:blipFill rotWithShape="1">
          <a:blip r:embed="rId3">
            <a:duotone>
              <a:schemeClr val="bg2">
                <a:shade val="45000"/>
                <a:satMod val="135000"/>
              </a:schemeClr>
              <a:prstClr val="white"/>
            </a:duotone>
            <a:alphaModFix amt="35000"/>
          </a:blip>
          <a:srcRect b="6250"/>
          <a:stretch/>
        </p:blipFill>
        <p:spPr>
          <a:xfrm>
            <a:off x="20" y="10"/>
            <a:ext cx="12191980" cy="6857990"/>
          </a:xfrm>
          <a:prstGeom prst="rect">
            <a:avLst/>
          </a:prstGeom>
        </p:spPr>
      </p:pic>
      <p:sp>
        <p:nvSpPr>
          <p:cNvPr id="2" name="Title 1">
            <a:extLst>
              <a:ext uri="{FF2B5EF4-FFF2-40B4-BE49-F238E27FC236}">
                <a16:creationId xmlns:a16="http://schemas.microsoft.com/office/drawing/2014/main" id="{7B0BEC4C-13B1-4AB9-8189-58D0DC25D8EB}"/>
              </a:ext>
            </a:extLst>
          </p:cNvPr>
          <p:cNvSpPr>
            <a:spLocks noGrp="1"/>
          </p:cNvSpPr>
          <p:nvPr>
            <p:ph type="title"/>
          </p:nvPr>
        </p:nvSpPr>
        <p:spPr>
          <a:xfrm>
            <a:off x="1097280" y="758952"/>
            <a:ext cx="10058400" cy="3566160"/>
          </a:xfrm>
        </p:spPr>
        <p:txBody>
          <a:bodyPr vert="horz" lIns="91440" tIns="45720" rIns="91440" bIns="45720" rtlCol="0" anchor="b">
            <a:normAutofit/>
          </a:bodyPr>
          <a:lstStyle/>
          <a:p>
            <a:r>
              <a:rPr lang="en-US" sz="8000" dirty="0">
                <a:solidFill>
                  <a:schemeClr val="tx1">
                    <a:lumMod val="85000"/>
                    <a:lumOff val="15000"/>
                  </a:schemeClr>
                </a:solidFill>
                <a:latin typeface="+mn-lt"/>
                <a:cs typeface="Calibri" panose="020F0502020204030204" pitchFamily="34" charset="0"/>
              </a:rPr>
              <a:t>Questions?</a:t>
            </a:r>
          </a:p>
        </p:txBody>
      </p:sp>
      <p:cxnSp>
        <p:nvCxnSpPr>
          <p:cNvPr id="16" name="Straight Connector 15">
            <a:extLst>
              <a:ext uri="{FF2B5EF4-FFF2-40B4-BE49-F238E27FC236}">
                <a16:creationId xmlns:a16="http://schemas.microsoft.com/office/drawing/2014/main" id="{77AB95BF-57D0-4E49-9EF2-408B47C8D4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1C520CBD-F82E-44E4-BDA5-128716AD79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4618AE32-A526-42FC-A854-732740BD3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Footer Placeholder 2">
            <a:extLst>
              <a:ext uri="{FF2B5EF4-FFF2-40B4-BE49-F238E27FC236}">
                <a16:creationId xmlns:a16="http://schemas.microsoft.com/office/drawing/2014/main" id="{7AFC82B9-EB12-F51A-653A-C3F7C3172A02}"/>
              </a:ext>
            </a:extLst>
          </p:cNvPr>
          <p:cNvSpPr>
            <a:spLocks noGrp="1"/>
          </p:cNvSpPr>
          <p:nvPr>
            <p:ph type="ftr" sz="quarter" idx="11"/>
          </p:nvPr>
        </p:nvSpPr>
        <p:spPr/>
        <p:txBody>
          <a:bodyPr/>
          <a:lstStyle/>
          <a:p>
            <a:r>
              <a:rPr lang="en-US"/>
              <a:t>December 18, 2024 Upper Township Community Flood Meeting </a:t>
            </a:r>
            <a:endParaRPr lang="en-US" dirty="0"/>
          </a:p>
        </p:txBody>
      </p:sp>
    </p:spTree>
    <p:extLst>
      <p:ext uri="{BB962C8B-B14F-4D97-AF65-F5344CB8AC3E}">
        <p14:creationId xmlns:p14="http://schemas.microsoft.com/office/powerpoint/2010/main" val="489665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F875B-B4B4-4DDA-9324-78D510383365}"/>
              </a:ext>
            </a:extLst>
          </p:cNvPr>
          <p:cNvSpPr>
            <a:spLocks noGrp="1"/>
          </p:cNvSpPr>
          <p:nvPr>
            <p:ph type="title"/>
          </p:nvPr>
        </p:nvSpPr>
        <p:spPr/>
        <p:txBody>
          <a:bodyPr>
            <a:normAutofit fontScale="90000"/>
          </a:bodyPr>
          <a:lstStyle/>
          <a:p>
            <a:r>
              <a:rPr lang="en-US" sz="4600" dirty="0"/>
              <a:t>Building </a:t>
            </a:r>
            <a:r>
              <a:rPr lang="en-US" sz="4600" u="sng" dirty="0">
                <a:solidFill>
                  <a:srgbClr val="FF0000"/>
                </a:solidFill>
              </a:rPr>
              <a:t>must</a:t>
            </a:r>
            <a:r>
              <a:rPr lang="en-US" sz="4600" dirty="0"/>
              <a:t> be in compliance to receive NFIP flood insurance CRS discount</a:t>
            </a:r>
          </a:p>
        </p:txBody>
      </p:sp>
      <p:sp>
        <p:nvSpPr>
          <p:cNvPr id="3" name="Content Placeholder 2">
            <a:extLst>
              <a:ext uri="{FF2B5EF4-FFF2-40B4-BE49-F238E27FC236}">
                <a16:creationId xmlns:a16="http://schemas.microsoft.com/office/drawing/2014/main" id="{2DAF3558-21B4-4D33-BFFD-CA1F8DD51D3C}"/>
              </a:ext>
            </a:extLst>
          </p:cNvPr>
          <p:cNvSpPr>
            <a:spLocks noGrp="1"/>
          </p:cNvSpPr>
          <p:nvPr>
            <p:ph idx="1"/>
          </p:nvPr>
        </p:nvSpPr>
        <p:spPr/>
        <p:txBody>
          <a:bodyPr anchor="ctr">
            <a:normAutofit/>
          </a:bodyPr>
          <a:lstStyle/>
          <a:p>
            <a:pPr marL="228600" indent="-228600">
              <a:buFont typeface="Arial" panose="020B0604020202020204" pitchFamily="34" charset="0"/>
              <a:buChar char="•"/>
            </a:pPr>
            <a:r>
              <a:rPr lang="en-US" sz="2800" dirty="0"/>
              <a:t>CRS flood insurance discount only available to homes built in compliance with the flood map in effect at the time of construction</a:t>
            </a:r>
            <a:br>
              <a:rPr lang="en-US" sz="2800" dirty="0"/>
            </a:br>
            <a:endParaRPr lang="en-US" sz="2800" dirty="0"/>
          </a:p>
          <a:p>
            <a:pPr marL="228600" indent="-228600">
              <a:buFont typeface="Arial" panose="020B0604020202020204" pitchFamily="34" charset="0"/>
              <a:buChar char="•"/>
            </a:pPr>
            <a:r>
              <a:rPr lang="en-US" sz="2800" dirty="0"/>
              <a:t>After Super Storm Sandy, inspectors found homes throughout the region not in compliance, and they lost their community discount</a:t>
            </a:r>
          </a:p>
        </p:txBody>
      </p:sp>
      <p:sp>
        <p:nvSpPr>
          <p:cNvPr id="4" name="Footer Placeholder 3">
            <a:extLst>
              <a:ext uri="{FF2B5EF4-FFF2-40B4-BE49-F238E27FC236}">
                <a16:creationId xmlns:a16="http://schemas.microsoft.com/office/drawing/2014/main" id="{6C5250B1-7B48-484D-9677-672CE7A557D0}"/>
              </a:ext>
            </a:extLst>
          </p:cNvPr>
          <p:cNvSpPr>
            <a:spLocks noGrp="1"/>
          </p:cNvSpPr>
          <p:nvPr>
            <p:ph type="ftr" sz="quarter" idx="11"/>
          </p:nvPr>
        </p:nvSpPr>
        <p:spPr/>
        <p:txBody>
          <a:bodyPr/>
          <a:lstStyle/>
          <a:p>
            <a:r>
              <a:rPr lang="en-US"/>
              <a:t>December 18, 2024 Upper Township Community Flood Meeting </a:t>
            </a:r>
            <a:endParaRPr lang="en-US" dirty="0"/>
          </a:p>
        </p:txBody>
      </p:sp>
    </p:spTree>
    <p:extLst>
      <p:ext uri="{BB962C8B-B14F-4D97-AF65-F5344CB8AC3E}">
        <p14:creationId xmlns:p14="http://schemas.microsoft.com/office/powerpoint/2010/main" val="1981831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C9B974-C3CD-4E80-BFD3-35698902E59A}"/>
              </a:ext>
            </a:extLst>
          </p:cNvPr>
          <p:cNvSpPr>
            <a:spLocks noGrp="1"/>
          </p:cNvSpPr>
          <p:nvPr>
            <p:ph type="title"/>
          </p:nvPr>
        </p:nvSpPr>
        <p:spPr/>
        <p:txBody>
          <a:bodyPr>
            <a:normAutofit/>
          </a:bodyPr>
          <a:lstStyle/>
          <a:p>
            <a:pPr algn="l"/>
            <a:r>
              <a:rPr lang="en-US" sz="4400" cap="none" dirty="0"/>
              <a:t>CRS Goals</a:t>
            </a:r>
          </a:p>
        </p:txBody>
      </p:sp>
      <p:graphicFrame>
        <p:nvGraphicFramePr>
          <p:cNvPr id="7" name="Content Placeholder 2">
            <a:extLst>
              <a:ext uri="{FF2B5EF4-FFF2-40B4-BE49-F238E27FC236}">
                <a16:creationId xmlns:a16="http://schemas.microsoft.com/office/drawing/2014/main" id="{D112247A-4A39-41AB-9AEE-53BB66F40025}"/>
              </a:ext>
            </a:extLst>
          </p:cNvPr>
          <p:cNvGraphicFramePr>
            <a:graphicFrameLocks noGrp="1"/>
          </p:cNvGraphicFramePr>
          <p:nvPr>
            <p:ph idx="1"/>
            <p:extLst>
              <p:ext uri="{D42A27DB-BD31-4B8C-83A1-F6EECF244321}">
                <p14:modId xmlns:p14="http://schemas.microsoft.com/office/powerpoint/2010/main" val="3756211234"/>
              </p:ext>
            </p:extLst>
          </p:nvPr>
        </p:nvGraphicFramePr>
        <p:xfrm>
          <a:off x="4800600" y="731838"/>
          <a:ext cx="6492875"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a:extLst>
              <a:ext uri="{FF2B5EF4-FFF2-40B4-BE49-F238E27FC236}">
                <a16:creationId xmlns:a16="http://schemas.microsoft.com/office/drawing/2014/main" id="{5C9B253D-CC07-439F-29EE-CA6D4D281D71}"/>
              </a:ext>
            </a:extLst>
          </p:cNvPr>
          <p:cNvSpPr>
            <a:spLocks noGrp="1"/>
          </p:cNvSpPr>
          <p:nvPr>
            <p:ph type="ftr" sz="quarter" idx="11"/>
          </p:nvPr>
        </p:nvSpPr>
        <p:spPr/>
        <p:txBody>
          <a:bodyPr/>
          <a:lstStyle/>
          <a:p>
            <a:r>
              <a:rPr lang="en-US"/>
              <a:t>December 18, 2024 Upper Township Community Flood Meeting </a:t>
            </a:r>
          </a:p>
        </p:txBody>
      </p:sp>
    </p:spTree>
    <p:extLst>
      <p:ext uri="{BB962C8B-B14F-4D97-AF65-F5344CB8AC3E}">
        <p14:creationId xmlns:p14="http://schemas.microsoft.com/office/powerpoint/2010/main" val="2285151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FF43A89-FF65-44A9-BE4C-DC7389FF9C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BC4341-33FB-4D46-A7B4-62039B6162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9394C5B-B8DE-4221-8CA4-A30237DB32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02C1C3F-9FE7-443A-AB17-E7F5D3FDFC11}"/>
              </a:ext>
            </a:extLst>
          </p:cNvPr>
          <p:cNvPicPr>
            <a:picLocks noChangeAspect="1"/>
          </p:cNvPicPr>
          <p:nvPr/>
        </p:nvPicPr>
        <p:blipFill rotWithShape="1">
          <a:blip r:embed="rId2"/>
          <a:srcRect t="2183" r="-1" b="9852"/>
          <a:stretch/>
        </p:blipFill>
        <p:spPr>
          <a:xfrm>
            <a:off x="842772" y="841248"/>
            <a:ext cx="10506456" cy="5175504"/>
          </a:xfrm>
          <a:prstGeom prst="rect">
            <a:avLst/>
          </a:prstGeom>
        </p:spPr>
      </p:pic>
      <p:sp>
        <p:nvSpPr>
          <p:cNvPr id="8" name="TextBox 7">
            <a:extLst>
              <a:ext uri="{FF2B5EF4-FFF2-40B4-BE49-F238E27FC236}">
                <a16:creationId xmlns:a16="http://schemas.microsoft.com/office/drawing/2014/main" id="{3E2E8189-EAED-45D8-A2B7-24E218294851}"/>
              </a:ext>
            </a:extLst>
          </p:cNvPr>
          <p:cNvSpPr txBox="1"/>
          <p:nvPr/>
        </p:nvSpPr>
        <p:spPr>
          <a:xfrm>
            <a:off x="1403288" y="5492247"/>
            <a:ext cx="9723422" cy="584775"/>
          </a:xfrm>
          <a:prstGeom prst="rect">
            <a:avLst/>
          </a:prstGeom>
          <a:noFill/>
        </p:spPr>
        <p:txBody>
          <a:bodyPr wrap="square">
            <a:spAutoFit/>
          </a:bodyPr>
          <a:lstStyle/>
          <a:p>
            <a:r>
              <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*5% or 1100 communities are CRS communities</a:t>
            </a:r>
            <a:endParaRPr lang="en-US" sz="3200" dirty="0">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A5C961CF-E83C-F46D-7EB1-19EE09ECAFE6}"/>
              </a:ext>
            </a:extLst>
          </p:cNvPr>
          <p:cNvSpPr>
            <a:spLocks noGrp="1"/>
          </p:cNvSpPr>
          <p:nvPr>
            <p:ph type="ftr" sz="quarter" idx="11"/>
          </p:nvPr>
        </p:nvSpPr>
        <p:spPr/>
        <p:txBody>
          <a:bodyPr/>
          <a:lstStyle/>
          <a:p>
            <a:r>
              <a:rPr lang="en-US"/>
              <a:t>December 18, 2024 Upper Township Community Flood Meeting </a:t>
            </a:r>
            <a:endParaRPr lang="en-US" dirty="0"/>
          </a:p>
        </p:txBody>
      </p:sp>
    </p:spTree>
    <p:extLst>
      <p:ext uri="{BB962C8B-B14F-4D97-AF65-F5344CB8AC3E}">
        <p14:creationId xmlns:p14="http://schemas.microsoft.com/office/powerpoint/2010/main" val="3063581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6B8BA-0D25-46C7-8BB0-C91F791CEE08}"/>
              </a:ext>
            </a:extLst>
          </p:cNvPr>
          <p:cNvSpPr>
            <a:spLocks noGrp="1"/>
          </p:cNvSpPr>
          <p:nvPr>
            <p:ph type="title"/>
          </p:nvPr>
        </p:nvSpPr>
        <p:spPr>
          <a:xfrm>
            <a:off x="1097282" y="5112327"/>
            <a:ext cx="10058400" cy="1188995"/>
          </a:xfrm>
        </p:spPr>
        <p:txBody>
          <a:bodyPr anchor="ctr">
            <a:normAutofit/>
          </a:bodyPr>
          <a:lstStyle/>
          <a:p>
            <a:pPr algn="ctr"/>
            <a:r>
              <a:rPr lang="en-US" dirty="0"/>
              <a:t>Upper Township CRS programs</a:t>
            </a:r>
          </a:p>
        </p:txBody>
      </p:sp>
      <p:graphicFrame>
        <p:nvGraphicFramePr>
          <p:cNvPr id="5" name="Content Placeholder 2">
            <a:extLst>
              <a:ext uri="{FF2B5EF4-FFF2-40B4-BE49-F238E27FC236}">
                <a16:creationId xmlns:a16="http://schemas.microsoft.com/office/drawing/2014/main" id="{3EAF99A2-70FB-42D4-9309-D2E79A74EA1D}"/>
              </a:ext>
            </a:extLst>
          </p:cNvPr>
          <p:cNvGraphicFramePr>
            <a:graphicFrameLocks noGrp="1"/>
          </p:cNvGraphicFramePr>
          <p:nvPr>
            <p:ph idx="1"/>
          </p:nvPr>
        </p:nvGraphicFramePr>
        <p:xfrm>
          <a:off x="1036318" y="322118"/>
          <a:ext cx="10279381" cy="47902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a:extLst>
              <a:ext uri="{FF2B5EF4-FFF2-40B4-BE49-F238E27FC236}">
                <a16:creationId xmlns:a16="http://schemas.microsoft.com/office/drawing/2014/main" id="{ABC3350B-FDA8-4BC3-84AF-9379E464678E}"/>
              </a:ext>
            </a:extLst>
          </p:cNvPr>
          <p:cNvSpPr>
            <a:spLocks noGrp="1"/>
          </p:cNvSpPr>
          <p:nvPr>
            <p:ph type="ftr" sz="quarter" idx="11"/>
          </p:nvPr>
        </p:nvSpPr>
        <p:spPr/>
        <p:txBody>
          <a:bodyPr/>
          <a:lstStyle/>
          <a:p>
            <a:r>
              <a:rPr lang="en-US"/>
              <a:t>December 18, 2024 Upper Township Community Flood Meeting </a:t>
            </a:r>
            <a:endParaRPr lang="en-US" dirty="0"/>
          </a:p>
        </p:txBody>
      </p:sp>
    </p:spTree>
    <p:extLst>
      <p:ext uri="{BB962C8B-B14F-4D97-AF65-F5344CB8AC3E}">
        <p14:creationId xmlns:p14="http://schemas.microsoft.com/office/powerpoint/2010/main" val="929662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D4DD4CF-9732-4771-98FE-77886DC91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2861A9C-C970-4FFE-B67C-222B6F5732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791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D2FDF82E-EBD8-4EC5-AD10-CD9E70EE85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E18E04F-2645-43DE-BB9F-19251D1A49FD}"/>
              </a:ext>
            </a:extLst>
          </p:cNvPr>
          <p:cNvSpPr>
            <a:spLocks noGrp="1"/>
          </p:cNvSpPr>
          <p:nvPr>
            <p:ph type="title"/>
          </p:nvPr>
        </p:nvSpPr>
        <p:spPr>
          <a:xfrm>
            <a:off x="8196408" y="640831"/>
            <a:ext cx="3352128" cy="1573863"/>
          </a:xfrm>
        </p:spPr>
        <p:txBody>
          <a:bodyPr>
            <a:normAutofit/>
          </a:bodyPr>
          <a:lstStyle/>
          <a:p>
            <a:pPr algn="l"/>
            <a:r>
              <a:rPr lang="en-US" cap="none" dirty="0"/>
              <a:t>What Is A Flood?</a:t>
            </a:r>
          </a:p>
        </p:txBody>
      </p:sp>
      <p:sp>
        <p:nvSpPr>
          <p:cNvPr id="3" name="Content Placeholder 2">
            <a:extLst>
              <a:ext uri="{FF2B5EF4-FFF2-40B4-BE49-F238E27FC236}">
                <a16:creationId xmlns:a16="http://schemas.microsoft.com/office/drawing/2014/main" id="{7ACFC013-3E41-4237-88C5-324836424C3D}"/>
              </a:ext>
            </a:extLst>
          </p:cNvPr>
          <p:cNvSpPr>
            <a:spLocks noGrp="1"/>
          </p:cNvSpPr>
          <p:nvPr>
            <p:ph idx="1"/>
          </p:nvPr>
        </p:nvSpPr>
        <p:spPr>
          <a:xfrm>
            <a:off x="8196408" y="2367092"/>
            <a:ext cx="3352128" cy="3881309"/>
          </a:xfrm>
        </p:spPr>
        <p:txBody>
          <a:bodyPr>
            <a:normAutofit/>
          </a:bodyPr>
          <a:lstStyle/>
          <a:p>
            <a:pPr marL="0" indent="0">
              <a:buNone/>
            </a:pPr>
            <a:r>
              <a:rPr lang="en-US" sz="2400" cap="none"/>
              <a:t>A </a:t>
            </a:r>
            <a:r>
              <a:rPr lang="en-US" sz="2400" i="1" cap="none"/>
              <a:t>general</a:t>
            </a:r>
            <a:r>
              <a:rPr lang="en-US" sz="2400" cap="none"/>
              <a:t> and </a:t>
            </a:r>
            <a:r>
              <a:rPr lang="en-US" sz="2400" i="1" cap="none"/>
              <a:t>temporary </a:t>
            </a:r>
            <a:r>
              <a:rPr lang="en-US" sz="2400" cap="none"/>
              <a:t>condition where two or more acres of normally dry land or two or more properties are inundated by </a:t>
            </a:r>
            <a:r>
              <a:rPr lang="en-US" sz="2400" i="1" cap="none"/>
              <a:t>rising water or mudflow</a:t>
            </a:r>
            <a:r>
              <a:rPr lang="en-US" sz="2400" cap="none"/>
              <a:t>.</a:t>
            </a:r>
          </a:p>
          <a:p>
            <a:endParaRPr lang="en-US" sz="1800" dirty="0"/>
          </a:p>
        </p:txBody>
      </p:sp>
      <p:pic>
        <p:nvPicPr>
          <p:cNvPr id="6" name="Picture 5">
            <a:extLst>
              <a:ext uri="{FF2B5EF4-FFF2-40B4-BE49-F238E27FC236}">
                <a16:creationId xmlns:a16="http://schemas.microsoft.com/office/drawing/2014/main" id="{F9899AE0-5D22-4661-B5FE-1274598FFE5B}"/>
              </a:ext>
            </a:extLst>
          </p:cNvPr>
          <p:cNvPicPr>
            <a:picLocks noChangeAspect="1"/>
          </p:cNvPicPr>
          <p:nvPr/>
        </p:nvPicPr>
        <p:blipFill>
          <a:blip r:embed="rId4"/>
          <a:stretch>
            <a:fillRect/>
          </a:stretch>
        </p:blipFill>
        <p:spPr>
          <a:xfrm>
            <a:off x="1079882" y="35400"/>
            <a:ext cx="6264025" cy="6822600"/>
          </a:xfrm>
          <a:prstGeom prst="rect">
            <a:avLst/>
          </a:prstGeom>
        </p:spPr>
      </p:pic>
      <p:sp>
        <p:nvSpPr>
          <p:cNvPr id="4" name="Footer Placeholder 3">
            <a:extLst>
              <a:ext uri="{FF2B5EF4-FFF2-40B4-BE49-F238E27FC236}">
                <a16:creationId xmlns:a16="http://schemas.microsoft.com/office/drawing/2014/main" id="{CC9B235E-1FA7-DE92-1A8B-4FDBCB9F27AE}"/>
              </a:ext>
            </a:extLst>
          </p:cNvPr>
          <p:cNvSpPr>
            <a:spLocks noGrp="1"/>
          </p:cNvSpPr>
          <p:nvPr>
            <p:ph type="ftr" sz="quarter" idx="11"/>
          </p:nvPr>
        </p:nvSpPr>
        <p:spPr/>
        <p:txBody>
          <a:bodyPr/>
          <a:lstStyle/>
          <a:p>
            <a:r>
              <a:rPr lang="en-US"/>
              <a:t>December 18, 2024 Upper Township Community Flood Meeting </a:t>
            </a:r>
          </a:p>
        </p:txBody>
      </p:sp>
    </p:spTree>
    <p:extLst>
      <p:ext uri="{BB962C8B-B14F-4D97-AF65-F5344CB8AC3E}">
        <p14:creationId xmlns:p14="http://schemas.microsoft.com/office/powerpoint/2010/main" val="3236961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B0C44-A782-4E40-9CC3-0DBF93F3F2E9}"/>
              </a:ext>
            </a:extLst>
          </p:cNvPr>
          <p:cNvSpPr>
            <a:spLocks noGrp="1"/>
          </p:cNvSpPr>
          <p:nvPr>
            <p:ph type="title"/>
          </p:nvPr>
        </p:nvSpPr>
        <p:spPr>
          <a:xfrm>
            <a:off x="810246" y="79500"/>
            <a:ext cx="4135827" cy="1638377"/>
          </a:xfrm>
        </p:spPr>
        <p:txBody>
          <a:bodyPr anchor="b">
            <a:normAutofit/>
          </a:bodyPr>
          <a:lstStyle/>
          <a:p>
            <a:r>
              <a:rPr lang="en-US" sz="5200" dirty="0"/>
              <a:t>Floods are everywhere</a:t>
            </a:r>
          </a:p>
        </p:txBody>
      </p:sp>
      <p:sp>
        <p:nvSpPr>
          <p:cNvPr id="10" name="Content Placeholder 9">
            <a:extLst>
              <a:ext uri="{FF2B5EF4-FFF2-40B4-BE49-F238E27FC236}">
                <a16:creationId xmlns:a16="http://schemas.microsoft.com/office/drawing/2014/main" id="{9F951B3B-9DFA-4365-9688-4524C63E0D3E}"/>
              </a:ext>
            </a:extLst>
          </p:cNvPr>
          <p:cNvSpPr>
            <a:spLocks noGrp="1"/>
          </p:cNvSpPr>
          <p:nvPr>
            <p:ph idx="1"/>
          </p:nvPr>
        </p:nvSpPr>
        <p:spPr>
          <a:xfrm>
            <a:off x="810246" y="2150669"/>
            <a:ext cx="5837750" cy="2802419"/>
          </a:xfrm>
        </p:spPr>
        <p:txBody>
          <a:bodyPr anchor="ctr">
            <a:normAutofit/>
          </a:bodyPr>
          <a:lstStyle/>
          <a:p>
            <a:r>
              <a:rPr lang="en-US" sz="2800" dirty="0"/>
              <a:t>These are areas with repetitive flood losses.</a:t>
            </a:r>
          </a:p>
        </p:txBody>
      </p:sp>
      <p:pic>
        <p:nvPicPr>
          <p:cNvPr id="6" name="Content Placeholder 5">
            <a:extLst>
              <a:ext uri="{FF2B5EF4-FFF2-40B4-BE49-F238E27FC236}">
                <a16:creationId xmlns:a16="http://schemas.microsoft.com/office/drawing/2014/main" id="{57E8263C-75ED-4809-B6C0-B471246FB909}"/>
              </a:ext>
            </a:extLst>
          </p:cNvPr>
          <p:cNvPicPr>
            <a:picLocks noChangeAspect="1"/>
          </p:cNvPicPr>
          <p:nvPr/>
        </p:nvPicPr>
        <p:blipFill rotWithShape="1">
          <a:blip r:embed="rId2"/>
          <a:srcRect l="19174" r="28014"/>
          <a:stretch/>
        </p:blipFill>
        <p:spPr>
          <a:xfrm>
            <a:off x="6647996" y="-2879"/>
            <a:ext cx="5008893" cy="6330863"/>
          </a:xfrm>
          <a:prstGeom prst="rect">
            <a:avLst/>
          </a:prstGeom>
        </p:spPr>
      </p:pic>
      <p:sp>
        <p:nvSpPr>
          <p:cNvPr id="3" name="Arrow: Down 2">
            <a:extLst>
              <a:ext uri="{FF2B5EF4-FFF2-40B4-BE49-F238E27FC236}">
                <a16:creationId xmlns:a16="http://schemas.microsoft.com/office/drawing/2014/main" id="{A7FE1DEC-6F52-4A13-B6F9-6E05941EAB26}"/>
              </a:ext>
            </a:extLst>
          </p:cNvPr>
          <p:cNvSpPr/>
          <p:nvPr/>
        </p:nvSpPr>
        <p:spPr>
          <a:xfrm rot="937970">
            <a:off x="11200313" y="3161195"/>
            <a:ext cx="897061" cy="1831454"/>
          </a:xfrm>
          <a:prstGeom prst="downArrow">
            <a:avLst/>
          </a:prstGeom>
          <a:solidFill>
            <a:srgbClr val="00AAB2"/>
          </a:solidFill>
          <a:ln>
            <a:solidFill>
              <a:srgbClr val="00AAB2"/>
            </a:solid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E769091F-CE4F-4256-9B3D-FD4B007745E6}"/>
              </a:ext>
            </a:extLst>
          </p:cNvPr>
          <p:cNvSpPr>
            <a:spLocks noGrp="1"/>
          </p:cNvSpPr>
          <p:nvPr>
            <p:ph type="ftr" sz="quarter" idx="11"/>
          </p:nvPr>
        </p:nvSpPr>
        <p:spPr/>
        <p:txBody>
          <a:bodyPr/>
          <a:lstStyle/>
          <a:p>
            <a:r>
              <a:rPr lang="en-US"/>
              <a:t>December 18, 2024 Upper Township Community Flood Meeting </a:t>
            </a:r>
            <a:endParaRPr lang="en-US" dirty="0"/>
          </a:p>
        </p:txBody>
      </p:sp>
    </p:spTree>
    <p:extLst>
      <p:ext uri="{BB962C8B-B14F-4D97-AF65-F5344CB8AC3E}">
        <p14:creationId xmlns:p14="http://schemas.microsoft.com/office/powerpoint/2010/main" val="15711839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758EDE64C402547986AEDB45A4F7765" ma:contentTypeVersion="14" ma:contentTypeDescription="Create a new document." ma:contentTypeScope="" ma:versionID="41090f515f437e3afc72c2301ecccfd8">
  <xsd:schema xmlns:xsd="http://www.w3.org/2001/XMLSchema" xmlns:xs="http://www.w3.org/2001/XMLSchema" xmlns:p="http://schemas.microsoft.com/office/2006/metadata/properties" xmlns:ns3="e8fc8e47-109d-46f4-8e03-2227e46d92ef" xmlns:ns4="e531a2be-5398-4545-9eb1-03f306e247f8" targetNamespace="http://schemas.microsoft.com/office/2006/metadata/properties" ma:root="true" ma:fieldsID="d04eb73729b1df6f8fdda324895877a5" ns3:_="" ns4:_="">
    <xsd:import namespace="e8fc8e47-109d-46f4-8e03-2227e46d92ef"/>
    <xsd:import namespace="e531a2be-5398-4545-9eb1-03f306e247f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LengthInSeconds" minOccurs="0"/>
                <xsd:element ref="ns3:_activity" minOccurs="0"/>
                <xsd:element ref="ns4:SharedWithUsers" minOccurs="0"/>
                <xsd:element ref="ns4:SharedWithDetails" minOccurs="0"/>
                <xsd:element ref="ns4:SharingHintHash" minOccurs="0"/>
                <xsd:element ref="ns3:MediaServiceObjectDetectorVersions" minOccurs="0"/>
                <xsd:element ref="ns3:MediaServiceSystemTags" minOccurs="0"/>
                <xsd:element ref="ns3:MediaServiceGenerationTime" minOccurs="0"/>
                <xsd:element ref="ns3:MediaServiceEventHashCode"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fc8e47-109d-46f4-8e03-2227e46d92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_activity" ma:index="13" nillable="true" ma:displayName="_activity" ma:hidden="true" ma:internalName="_activity">
      <xsd:simpleType>
        <xsd:restriction base="dms:Note"/>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ystemTags" ma:index="18" nillable="true" ma:displayName="MediaServiceSystemTags" ma:hidden="true" ma:internalName="MediaServiceSystemTags" ma:readOnly="true">
      <xsd:simpleType>
        <xsd:restriction base="dms:Note"/>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531a2be-5398-4545-9eb1-03f306e247f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e8fc8e47-109d-46f4-8e03-2227e46d92e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4755B9-D252-4C5A-94C4-02AE02F3CF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fc8e47-109d-46f4-8e03-2227e46d92ef"/>
    <ds:schemaRef ds:uri="e531a2be-5398-4545-9eb1-03f306e247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2290C7-0E2F-4F3E-976B-F4675194F8B1}">
  <ds:schemaRefs>
    <ds:schemaRef ds:uri="http://purl.org/dc/dcmitype/"/>
    <ds:schemaRef ds:uri="http://schemas.microsoft.com/office/2006/documentManagement/types"/>
    <ds:schemaRef ds:uri="http://schemas.microsoft.com/office/infopath/2007/PartnerControls"/>
    <ds:schemaRef ds:uri="http://purl.org/dc/terms/"/>
    <ds:schemaRef ds:uri="http://purl.org/dc/elements/1.1/"/>
    <ds:schemaRef ds:uri="http://schemas.microsoft.com/office/2006/metadata/properties"/>
    <ds:schemaRef ds:uri="http://www.w3.org/XML/1998/namespace"/>
    <ds:schemaRef ds:uri="e531a2be-5398-4545-9eb1-03f306e247f8"/>
    <ds:schemaRef ds:uri="http://schemas.openxmlformats.org/package/2006/metadata/core-properties"/>
    <ds:schemaRef ds:uri="e8fc8e47-109d-46f4-8e03-2227e46d92ef"/>
  </ds:schemaRefs>
</ds:datastoreItem>
</file>

<file path=customXml/itemProps3.xml><?xml version="1.0" encoding="utf-8"?>
<ds:datastoreItem xmlns:ds="http://schemas.openxmlformats.org/officeDocument/2006/customXml" ds:itemID="{625485A2-7A82-4454-B3FB-24ACC75153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3341</TotalTime>
  <Words>1167</Words>
  <Application>Microsoft Office PowerPoint</Application>
  <PresentationFormat>Widescreen</PresentationFormat>
  <Paragraphs>135</Paragraphs>
  <Slides>33</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33</vt:i4>
      </vt:variant>
    </vt:vector>
  </HeadingPairs>
  <TitlesOfParts>
    <vt:vector size="39" baseType="lpstr">
      <vt:lpstr>Arial</vt:lpstr>
      <vt:lpstr>Calibri</vt:lpstr>
      <vt:lpstr>Quicksand Pro</vt:lpstr>
      <vt:lpstr>Wingdings</vt:lpstr>
      <vt:lpstr>Office Theme</vt:lpstr>
      <vt:lpstr>Retrospect</vt:lpstr>
      <vt:lpstr>Flood Insurance Community Meeting</vt:lpstr>
      <vt:lpstr>Why This Meeting?</vt:lpstr>
      <vt:lpstr>Financial Benefits to the Community</vt:lpstr>
      <vt:lpstr>Building must be in compliance to receive NFIP flood insurance CRS discount</vt:lpstr>
      <vt:lpstr>CRS Goals</vt:lpstr>
      <vt:lpstr>PowerPoint Presentation</vt:lpstr>
      <vt:lpstr>Upper Township CRS programs</vt:lpstr>
      <vt:lpstr>What Is A Flood?</vt:lpstr>
      <vt:lpstr>Floods are everywhere</vt:lpstr>
      <vt:lpstr>What’s a 100-year flood?</vt:lpstr>
      <vt:lpstr>The Flood Elevation Certificate (FEC)</vt:lpstr>
      <vt:lpstr>The Flood elevation certificate is not required but can help to get the best flood rate!</vt:lpstr>
      <vt:lpstr>PowerPoint Presentation</vt:lpstr>
      <vt:lpstr>Foundation Flood Openings</vt:lpstr>
      <vt:lpstr>PowerPoint Presentation</vt:lpstr>
      <vt:lpstr>PowerPoint Presentation</vt:lpstr>
      <vt:lpstr>PowerPoint Presentation</vt:lpstr>
      <vt:lpstr>Wet Floodproofing</vt:lpstr>
      <vt:lpstr>PowerPoint Presentation</vt:lpstr>
      <vt:lpstr>PowerPoint Presentation</vt:lpstr>
      <vt:lpstr>Risk Rating 2.0 Every structure has a unique flood risk and unique flood premium. 8,</vt:lpstr>
      <vt:lpstr>PowerPoint Presentation</vt:lpstr>
      <vt:lpstr>PowerPoint Presentation</vt:lpstr>
      <vt:lpstr>PowerPoint Presentation</vt:lpstr>
      <vt:lpstr>What is “Equity in Action”?</vt:lpstr>
      <vt:lpstr>PowerPoint Presentation</vt:lpstr>
      <vt:lpstr>PowerPoint Presentation</vt:lpstr>
      <vt:lpstr>PowerPoint Presentation</vt:lpstr>
      <vt:lpstr>PowerPoint Presentation</vt:lpstr>
      <vt:lpstr>Another Option: Private Market Flood Insurance</vt:lpstr>
      <vt:lpstr>In summary: Role of Community</vt:lpstr>
      <vt:lpstr>In Summary: Role of Property Owners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Blanche L. Adams</dc:creator>
  <cp:lastModifiedBy>Tom Heist</cp:lastModifiedBy>
  <cp:revision>83</cp:revision>
  <dcterms:created xsi:type="dcterms:W3CDTF">2021-07-09T15:50:19Z</dcterms:created>
  <dcterms:modified xsi:type="dcterms:W3CDTF">2024-12-18T15:51:33Z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0x0101003758EDE64C402547986AEDB45A4F7765</vt:lpwstr>
  </property>
</Properties>
</file>